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35ad2704e9448b" /><Relationship Type="http://schemas.openxmlformats.org/officeDocument/2006/relationships/extended-properties" Target="/docProps/app.xml" Id="R851d23ebd17e408d" /><Relationship Type="http://schemas.openxmlformats.org/officeDocument/2006/relationships/officeDocument" Target="/ppt/presentation.xml" Id="R35c3252552ac49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b81fae5ac04f7b"/>
  </p:sldMasterIdLst>
  <p:notesMasterIdLst>
    <p:notesMasterId xmlns:r="http://schemas.openxmlformats.org/officeDocument/2006/relationships" r:id="R4c6d935cae5049d7"/>
  </p:notesMasterIdLst>
  <p:sldIdLst>
    <p:sldId xmlns:r="http://schemas.openxmlformats.org/officeDocument/2006/relationships" id="256" r:id="R2ace3f96ac8f4215"/>
    <p:sldId xmlns:r="http://schemas.openxmlformats.org/officeDocument/2006/relationships" id="257" r:id="Rac1a200a017245d0"/>
    <p:sldId xmlns:r="http://schemas.openxmlformats.org/officeDocument/2006/relationships" id="258" r:id="R0ede104d9d804ed2"/>
    <p:sldId xmlns:r="http://schemas.openxmlformats.org/officeDocument/2006/relationships" id="259" r:id="R0af45e94c1a3407a"/>
    <p:sldId xmlns:r="http://schemas.openxmlformats.org/officeDocument/2006/relationships" id="260" r:id="R3e9b7ca375d64064"/>
    <p:sldId xmlns:r="http://schemas.openxmlformats.org/officeDocument/2006/relationships" id="261" r:id="R129e51cb388c4d5c"/>
    <p:sldId xmlns:r="http://schemas.openxmlformats.org/officeDocument/2006/relationships" id="262" r:id="R32684b60a4c84fd4"/>
    <p:sldId xmlns:r="http://schemas.openxmlformats.org/officeDocument/2006/relationships" id="263" r:id="R6e059a4c49354647"/>
    <p:sldId xmlns:r="http://schemas.openxmlformats.org/officeDocument/2006/relationships" id="264" r:id="Rd1264dbebffc492c"/>
    <p:sldId xmlns:r="http://schemas.openxmlformats.org/officeDocument/2006/relationships" id="265" r:id="R565c5b36aef84d3a"/>
    <p:sldId xmlns:r="http://schemas.openxmlformats.org/officeDocument/2006/relationships" id="266" r:id="Rf7e034548c914851"/>
    <p:sldId xmlns:r="http://schemas.openxmlformats.org/officeDocument/2006/relationships" id="267" r:id="R4f91f8d060d34784"/>
    <p:sldId xmlns:r="http://schemas.openxmlformats.org/officeDocument/2006/relationships" id="268" r:id="R16b755f5920046de"/>
    <p:sldId xmlns:r="http://schemas.openxmlformats.org/officeDocument/2006/relationships" id="269" r:id="R32a98bd8ec9146f7"/>
    <p:sldId xmlns:r="http://schemas.openxmlformats.org/officeDocument/2006/relationships" id="270" r:id="R1b2763bd00684d95"/>
    <p:sldId xmlns:r="http://schemas.openxmlformats.org/officeDocument/2006/relationships" id="271" r:id="R1d23e1083bb4456d"/>
    <p:sldId xmlns:r="http://schemas.openxmlformats.org/officeDocument/2006/relationships" id="272" r:id="R449dd495d94246a9"/>
    <p:sldId xmlns:r="http://schemas.openxmlformats.org/officeDocument/2006/relationships" id="273" r:id="R7855dfb682804d22"/>
    <p:sldId xmlns:r="http://schemas.openxmlformats.org/officeDocument/2006/relationships" id="274" r:id="R462ec4c4ca444b92"/>
    <p:sldId xmlns:r="http://schemas.openxmlformats.org/officeDocument/2006/relationships" id="275" r:id="Rcc1ca6bb3aa746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a0f6c3855849c2" /><Relationship Type="http://schemas.openxmlformats.org/officeDocument/2006/relationships/slideMaster" Target="/ppt/slideMasters/slideMaster1.xml" Id="R17b81fae5ac04f7b" /><Relationship Type="http://schemas.openxmlformats.org/officeDocument/2006/relationships/notesMaster" Target="/ppt/notesMasters/notesMaster1.xml" Id="R4c6d935cae5049d7" /><Relationship Type="http://schemas.openxmlformats.org/officeDocument/2006/relationships/presProps" Target="/ppt/presProps.xml" Id="R8a67055f23c245c4" /><Relationship Type="http://schemas.openxmlformats.org/officeDocument/2006/relationships/tableStyles" Target="/ppt/tableStyles.xml" Id="R322b3b86e366439a" /><Relationship Type="http://schemas.openxmlformats.org/officeDocument/2006/relationships/slide" Target="/ppt/slides/slide1.xml" Id="R2ace3f96ac8f4215" /><Relationship Type="http://schemas.openxmlformats.org/officeDocument/2006/relationships/slide" Target="/ppt/slides/slide2.xml" Id="Rac1a200a017245d0" /><Relationship Type="http://schemas.openxmlformats.org/officeDocument/2006/relationships/slide" Target="/ppt/slides/slide3.xml" Id="R0ede104d9d804ed2" /><Relationship Type="http://schemas.openxmlformats.org/officeDocument/2006/relationships/slide" Target="/ppt/slides/slide4.xml" Id="R0af45e94c1a3407a" /><Relationship Type="http://schemas.openxmlformats.org/officeDocument/2006/relationships/slide" Target="/ppt/slides/slide5.xml" Id="R3e9b7ca375d64064" /><Relationship Type="http://schemas.openxmlformats.org/officeDocument/2006/relationships/slide" Target="/ppt/slides/slide6.xml" Id="R129e51cb388c4d5c" /><Relationship Type="http://schemas.openxmlformats.org/officeDocument/2006/relationships/slide" Target="/ppt/slides/slide7.xml" Id="R32684b60a4c84fd4" /><Relationship Type="http://schemas.openxmlformats.org/officeDocument/2006/relationships/slide" Target="/ppt/slides/slide8.xml" Id="R6e059a4c49354647" /><Relationship Type="http://schemas.openxmlformats.org/officeDocument/2006/relationships/slide" Target="/ppt/slides/slide9.xml" Id="Rd1264dbebffc492c" /><Relationship Type="http://schemas.openxmlformats.org/officeDocument/2006/relationships/slide" Target="/ppt/slides/slide10.xml" Id="R565c5b36aef84d3a" /><Relationship Type="http://schemas.openxmlformats.org/officeDocument/2006/relationships/slide" Target="/ppt/slides/slide11.xml" Id="Rf7e034548c914851" /><Relationship Type="http://schemas.openxmlformats.org/officeDocument/2006/relationships/slide" Target="/ppt/slides/slide12.xml" Id="R4f91f8d060d34784" /><Relationship Type="http://schemas.openxmlformats.org/officeDocument/2006/relationships/slide" Target="/ppt/slides/slide13.xml" Id="R16b755f5920046de" /><Relationship Type="http://schemas.openxmlformats.org/officeDocument/2006/relationships/slide" Target="/ppt/slides/slide14.xml" Id="R32a98bd8ec9146f7" /><Relationship Type="http://schemas.openxmlformats.org/officeDocument/2006/relationships/slide" Target="/ppt/slides/slide15.xml" Id="R1b2763bd00684d95" /><Relationship Type="http://schemas.openxmlformats.org/officeDocument/2006/relationships/slide" Target="/ppt/slides/slide16.xml" Id="R1d23e1083bb4456d" /><Relationship Type="http://schemas.openxmlformats.org/officeDocument/2006/relationships/slide" Target="/ppt/slides/slide17.xml" Id="R449dd495d94246a9" /><Relationship Type="http://schemas.openxmlformats.org/officeDocument/2006/relationships/slide" Target="/ppt/slides/slide18.xml" Id="R7855dfb682804d22" /><Relationship Type="http://schemas.openxmlformats.org/officeDocument/2006/relationships/slide" Target="/ppt/slides/slide19.xml" Id="R462ec4c4ca444b92" /><Relationship Type="http://schemas.openxmlformats.org/officeDocument/2006/relationships/slide" Target="/ppt/slides/slide20.xml" Id="Rcc1ca6bb3aa746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6070d5f43440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c2759e60c94d42" /><Relationship Type="http://schemas.openxmlformats.org/officeDocument/2006/relationships/notesMaster" Target="/ppt/notesMasters/notesMaster1.xml" Id="Ra3c2dc2355fa45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6a37ce34cd4654" /><Relationship Type="http://schemas.openxmlformats.org/officeDocument/2006/relationships/notesMaster" Target="/ppt/notesMasters/notesMaster1.xml" Id="Rb10c8141cdf148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ff67ec86744101" /><Relationship Type="http://schemas.openxmlformats.org/officeDocument/2006/relationships/notesMaster" Target="/ppt/notesMasters/notesMaster1.xml" Id="Rd74747ebb24940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e660add1f640f7" /><Relationship Type="http://schemas.openxmlformats.org/officeDocument/2006/relationships/notesMaster" Target="/ppt/notesMasters/notesMaster1.xml" Id="Rc2e8966758eb40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b2dc6617b14ef1" /><Relationship Type="http://schemas.openxmlformats.org/officeDocument/2006/relationships/notesMaster" Target="/ppt/notesMasters/notesMaster1.xml" Id="R662699b924a741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5cf9d6f2d14849" /><Relationship Type="http://schemas.openxmlformats.org/officeDocument/2006/relationships/notesMaster" Target="/ppt/notesMasters/notesMaster1.xml" Id="R070ad82bfa5449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574f708eb0452d" /><Relationship Type="http://schemas.openxmlformats.org/officeDocument/2006/relationships/notesMaster" Target="/ppt/notesMasters/notesMaster1.xml" Id="Reb7fe3ec358b424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14b870ec23746f0" /><Relationship Type="http://schemas.openxmlformats.org/officeDocument/2006/relationships/notesMaster" Target="/ppt/notesMasters/notesMaster1.xml" Id="R49b2a2dea2a046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f2286a4a5545a4" /><Relationship Type="http://schemas.openxmlformats.org/officeDocument/2006/relationships/notesMaster" Target="/ppt/notesMasters/notesMaster1.xml" Id="R1b41230e0d8947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a3e55a72f34b99" /><Relationship Type="http://schemas.openxmlformats.org/officeDocument/2006/relationships/notesMaster" Target="/ppt/notesMasters/notesMaster1.xml" Id="R89910ff7896244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4cdb1e0b314461" /><Relationship Type="http://schemas.openxmlformats.org/officeDocument/2006/relationships/notesMaster" Target="/ppt/notesMasters/notesMaster1.xml" Id="R95de4197587d48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cbac897476f432b" /><Relationship Type="http://schemas.openxmlformats.org/officeDocument/2006/relationships/notesMaster" Target="/ppt/notesMasters/notesMaster1.xml" Id="R9045261c19f54f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8bc152d2654cd0" /><Relationship Type="http://schemas.openxmlformats.org/officeDocument/2006/relationships/notesMaster" Target="/ppt/notesMasters/notesMaster1.xml" Id="R3432aa0b96c6450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afb104b10f41eb" /><Relationship Type="http://schemas.openxmlformats.org/officeDocument/2006/relationships/notesMaster" Target="/ppt/notesMasters/notesMaster1.xml" Id="R1aed9a807e8c461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f58cc216ce54346" /><Relationship Type="http://schemas.openxmlformats.org/officeDocument/2006/relationships/notesMaster" Target="/ppt/notesMasters/notesMaster1.xml" Id="R571bf028952a405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a4132c2184b47df" /><Relationship Type="http://schemas.openxmlformats.org/officeDocument/2006/relationships/notesMaster" Target="/ppt/notesMasters/notesMaster1.xml" Id="R96e2e26706ec41f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932f6b0ca0c4059" /><Relationship Type="http://schemas.openxmlformats.org/officeDocument/2006/relationships/notesMaster" Target="/ppt/notesMasters/notesMaster1.xml" Id="R86d9322caf1f497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ab2c7e89bed4831" /><Relationship Type="http://schemas.openxmlformats.org/officeDocument/2006/relationships/notesMaster" Target="/ppt/notesMasters/notesMaster1.xml" Id="R4377e95d43a1454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4551f96dfe74059" /><Relationship Type="http://schemas.openxmlformats.org/officeDocument/2006/relationships/notesMaster" Target="/ppt/notesMasters/notesMaster1.xml" Id="Rd021b27011834f7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d3ef471c659471e" /><Relationship Type="http://schemas.openxmlformats.org/officeDocument/2006/relationships/notesMaster" Target="/ppt/notesMasters/notesMaster1.xml" Id="Raac78bea9ac14c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글로벌커플케어 투자제안서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국제커플 서비스의</a:t>
            </a:r>
          </a:p>
          <a:p xmlns:a="http://schemas.openxmlformats.org/drawingml/2006/main">
            <a:r>
              <a:t>검증 공급과 거래 운영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검토의 핵심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한국–베트남 커플의 전문 서비스 업무를 첫 검증 단위로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기반: 국가 가이드·파트너 홈페이지·문의·계약·요율·업무 알림 구조가 공개 운영 중입니다.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가설: 확인 가능한 제공자와 비용·책임 정보를 연결하면 유효 문의와 실제 완료 거래가 증가할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검증 규모: 12개월 비용 기준안 2억 460만원. M12 검증 파트너 20곳·월 완료 100건·수수료매출 450만원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정보를 찾은 뒤에도 확인할 일이 남습니다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비용·역할·계약·현지 지원을 각각 확인해야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커플의 문제: 국가별 절차와 비용이 흩어져 있고, 실제 서비스 제공자와 책임 범위를 비교하기 어렵습니다.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파트너의 문제: 콘텐츠 유입이 상담과 계약으로 이어지는 과정을 추적하고, 담당자 간 업무를 인계해야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플랫폼의 해법: 공개 정보·검증 범위·문의·계약 이력을 연결해 커플의 선택과 파트너 운영을 지원합니다.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첫 고객과 거래 범위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공급자와 구매자의 책임을 확인할 수 있는 서비스부터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공급자: 한국–베트남 연결의 등록·자격·책임 범위를 확인할 업체·전문가. 후보·검토·공개 검증·실거래 단계를 따로 관리합니다.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구매자: 번역·행정 안내·현지 동행 등 구체적 과업이 있는 국제커플. 제공 주체와 법적 허용 범위를 서비스별로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구매 결정: 공개 서비스 설명과 비용·취소 조건을 검토한 뒤 파트너와 계약합니다. 플랫폼의 중개·판매·정산 역할을 계약에 명시합니다.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파트너의 공개 홈페이지부터 시작합니다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검증과 문의 운영이 첫 업무입니다.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탐색: 국가·관계별 안내, 업체·서비스 정보와 크리에이터·현지 파트너의 활동을 탐색합니다.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검증과 문의: 신원·채널 소유·인허가·성과자료의 검증 범위를 나누고 필요한 파트너에게 문의합니다.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서비스 운영: 담당자·계약·요율·진행 이력과 알림을 연결합니다. 실제 결제·이체는 승인 조건 충족 후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GCC 파트너 안내 https://globalcouplecare.com/partners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한 국가 연결부터 검증합니다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한국–베트남 커플의 정보·전문 서비스 업무를 첫 진입안으로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{"headers":["구분","공식 통계·가정","사업 해석"],"rows":[["전체 수요 맥락","2025 외국인과의 혼인 약 2.1만 건","전체 유료 중개 고객 수가 아님"],["초기 공급 가정","서류·책임 검토 파트너 20곳","확보 실적이 아닌 모집 목표"],["M12 거래 목표","20곳 × 월평균 완료 5건","월 100건, GMV 1억원 가정"],["플랫폼 수익","GMV × 수수료 4.5% 가정","월 순수수료매출 450만원"]]}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거래 평균액 100만원 가정. 전체 결혼 중개 패키지 가격을 뜻하지 않습니다. 국가별 유료 수요·적법 제공 범위는 계약 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국가데이터처, 2025년 혼인·이혼 통계 (2026-03-19) https://www.korea.kr/briefing/policyBriefingView.do?newsId=156749798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탐색·정착·서비스 운영의 대안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각 대안이 해결하는 고객 과업을 기준으로 비교합니다.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{"headers":["제품·대안","공식 공개 목적","GCC의 검증 과제"],"rows":[["VietnamCupid","국제 데이팅·프로필 탐색·메시지","서비스 제공자·계약 책임 확인"],["다누리","정착 정보·가족센터·상담","공공 안내를 보완하는 유료 수요"],["GCC","파트너 탐색·문의·계약·업무 운영","검증 공급과 실제 완료·정산"]]}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다누리는 공공 지원 대안이며 상업적 직접 경쟁사로 취급하지 않습니다. 데이팅 회원 수를 GCC 고객으로 환산하지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VietnamCupid 공식 서비스 https://www.vietnamcupid.com/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다누리 공식 한국정착·상담 서비스 https://www.liveinkorea.kr/web/index.do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거래 수수료와 순매출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서비스 거래액과 GCC에 귀속되는 수수료를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요율: 현재 파트너 안내의 정상 수수료는 등급별 3.5–5.5%, 초기 할인은 3.0–5.0%입니다. 적용 등급·계약 요율을 거래에 보존합니다.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모델 가정: 완료 거래 평균액 100만원 × 혼합 수수료 4.5% = 거래당 매출 4만 5천원. 제공자 몫과 전체 거래액을 GCC 매출로 합산하지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다음 수익: 운영 SaaS·광고 등은 지불 의사와 계약 검증 후 별도 설계합니다. 이번 모델은 수수료만 포함합니다.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정상·할인 요율은 2026-10-15 로컬 공개 안내 기준. 실 PG·환불·지급 수락과 순액 매출 인식은 실사·회계 확인 대상입니다.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공개 파트너 수수료 https://globalcouplecare.com/partners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공급에서 완료 거래까지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20곳의 검증 공급과 월 1,000건 유효 문의를 M12 가정으로 둡니다.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공급 확보: M3 5곳, M6 10곳, M12 20곳을 목표로 자격·현지 범위·서류·검증 만료일을 관리합니다. 로고만으로 제휴를 주장하지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수요 확보: 국가 가이드·파트너 콘텐츠·커뮤니티 협력에서 동의한 유효 문의를 만듭니다. 문의 획득비·응답 시간·계약 전환을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거래 수락: 월 1,000건 유효 문의 × 완료율 10% = M12 100건 가정. 인수·완료·취소·환불·입금을 대조해야 거래로 인정합니다.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동의 없이 커뮤니티 개인정보를 수집하지 않습니다. 초기 후보 업체 수를 검증 파트너 실적으로 제시하지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현재 증거와 실사 대상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제품의 공개 운영과 고객·매출의 증명 수준을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{"headers":["항목","확인 가능한 근거","투자 전 확보할 증빙"],"rows":[["제품 운영","파트너·문의·계약 업무 공개","실고객 동의·핵심 과업 수락"],["사업 성과","유료 고객·매출·유지율 미확인","계약·청구·입금·기간별 코호트"],["인력·권리","CTO 정해성 공개 프로필","재직·참여율·IP 양도·용역 계약"],["현장 검증","개발·소프트웨어 검증 기록","실기관·실이용자 수락·지원 원가"]]}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공공 디렉터리·데모 계정·합성 데이터는 고객 실적에서 제외합니다. 비공개 자료를 확인하지 않은 상태입니다.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매출·현금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모든 값은 가정이며 승인된 예산·매출 전망이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{"headers":["기간","플랫폼 매출 / 현금 지출","기말 자금 / 월말 규모"],"rows":[["M1–3","0만원 / 5,550만원","14,910만원 / 0건"],["M4–6","135만원 / 4,410만원","10,635만원 / 15건"],["M7–9","540만원 / 4,590만원","6,585만원 / 55건"],["M10–12","1,147.5만원 / 4,860만원","2,872.5만원 / 100건"]]}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새 유료 고객군만 계산한 12개월 시나리오. 기존 매출·현금·부채는 미확인. VAT·법인세·금융비용 제외, 할인·이탈은 월평균 순유료 수에 반영하는 가정. 입금은 같은 달, 초기비는 M1. 총매출 1,822.5만원, 총지출 19,410만원, 순현금소진 17,587.5만원.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단위 경제성과 손익분기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월 고정지출을 감당하려면 목표 고객 규모를 넘어선 확장이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 기여이익: 거래당 플랫폼 수수료 4.5만원 − 직접 변동원가 2만원 = 2.5만원. 변동원가는 추가 사용량·외부 처리비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 획득: 완료 1건 획득비 상한 가정 1만 5천원. 기여이익 2만 5천원 중 1만원을 남깁니다. 반복 구매·LTV는 실측 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손익분기: 월 고정비 1,450만원 ÷ 단위 기여이익 = 580건/월. M12 목표 100건/월에서는 회사 전체 흑자에 도달하지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고객획득비는 현장·영업 예산 내 집행 상한 가정으로 추가 이중 차감하지 않습니다. 실제 원가·해지·환불·현금 회수로 재산정합니다.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자금 사용 기준안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인건비는 채용·외주·기존 인력 배분을 검토하기 위한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{"headers":["용도","산정식","12개월 예산"],"rows":[["제품·운영 인력","2명 × 월 500만원 × 12","12,000만원"],["인프라·현장 도입","월 300만원 × 12","3,600만원"],["전문가·준법 검토","월 150만원 × 12","1,800만원"],["초기비·예비비","1,200만원 + 기준예산의 10%","3,060만원"]]}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합계 20,460만원. 인건비 가정에 고용 부대비용 포함. 변동원가는 매출 시나리오에서 별도 차감합니다. 견적·고용 계약은 미확정.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자금 규모와 생존 기간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매출 유입 없이도 12개월 검증을 수행하는 비용에서 역산합니다.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산정 근거: 월 고정지출 1,450만원 × 12 + 초기비 1,200만원 + 예비비 1,860만원 = 20,460만원.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기준·지연: 무매출 가정의 자금 지속기간 13.3개월. 12개월 뒤 예비비 1,860만원를 남깁니다. 실제 보유현금은 실사로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비용 상승: 무매출·고정비 15% 상승 시 11.6개월, 12개월 부족액 750만원. M6에 신규 지출·확장 범위를 재심의합니다.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협의용 신규 자금 시나리오. 확정 투자 희망액·라운드 개시 공고가 아닙니다. 기존 의무·채무·세금은 별도 반영 후 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후 검증 목표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한 국가 연결에서 공급·문의·거래를 순서대로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{"headers":["기간·책임 역할","목표·분모","진행 조건"],"rows":[["M1–3 / 파트너 운영","검토 파트너 5곳, 서류 항목 100%","확인 범위·만료일·책임 공개"],["M4–6 / 거래 책임자","파트너 10곳, M6 완료 15건","PG·환불·이체 실제 수락"],["M7–9 / 도입·지원","파트너 15곳, M9 완료 55건","유효 문의→완료 10% 목표"],["M10–12 / 사업 책임자","파트너 20곳, M12 완료 100건","완료 정의·분쟁·입금 대조"]]}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유효 문의는 동의·연락·구체적 서비스 의사를 확인한 건입니다. M12 100건에 월 1,000건 유효 문의가 필요합니다. M6 정산 수락 미달이면 거래 확대를 중단합니다.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실행 조직과 채용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확인된 기술 리더십과 투자 후 확보할 역할을 나눕니다.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책임: CTO 정해성의 공개 제품·연구 이력을 확인할 수 있습니다. 재직·주당 참여시간과 기존 인력 구성은 실사 자료로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전담 역할: 2명 상당의 배정 예산 가정. 제품·기술 1명과 고객 도입·운영 1명을 확보하며 기존 인력 포함 여부를 계약 전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전문 검토: 국제결혼·개인정보·현지 계약 검토와 통번역은 외부 전문 계약으로 확보합니다.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이름이 공개되지 않은 구성원·자문·채용 인원을 현재 재직자로 표시하지 않습니다. 책임자 배정은 실행 착수 전 완료합니다.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기술 리더 공개 프로필 https://dreamailab.com/research/jung-haesung/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주체와 권리 범위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제품별 사업 제안과 실제 주식·권리의 발행 주체를 분명히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대상: 현재 공개 사업 구조상 DAL 산하 제품입니다. 주식 발행 법인명·등기·주주명부·기존 약정은 투자 계약 전에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자산과 계약: 코드·상표·콘텐츠·데이터의 권리와 인력 IP 양도, 오픈소스 의무, 외부 AI 계약을 자산별로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분리·중복: 사업별 비용안은 DAL 통합안의 별도 실행 대안입니다. 같은 인력·공통 기술 비용을 이중 유치·이중 청구하지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Noah AI Labs는 별도 운영 법인입니다. 그 매출·고객·IP를 본 투자 대상에 자동 포함하지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사업·법인 공개 안내 https://dreamailab.com/business/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주요 위험과 집행 조건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공급 검증과 거래 책임을 사업 확대 조건으로 둡니다.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신뢰·인권: 허위 정보·강압·차별·과잉 신원 노출을 관리합니다. 확인 범위·신고·분쟁 처리 책임을 공개하고 자격과 계약을 재검토합니다.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현지·거래: 국가별 중개·전문 업무·개인정보 규정은 자격 있는 검토자가 확인합니다. 결제·환불·실 이체 수락 전 거래 확대를 보류합니다.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경제성: 월 1,000건 유효 문의와 10% 완료율은 실증 전 가설입니다. M6 문의·완료·입금의 연결이 미달하면 채널과 예산을 재설계합니다.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협의와 데이터룸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미팅 이후 확인할 자료와 거래 절차를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{"headers":["자료 묶음","필수 증빙","확인 단계"],"rows":[["법인·지분·IP","등기·주주명부·기존 약정·IP 귀속","조건 제안 전"],["고객·재무","계약·청구·입금·비용·현금·채무","재무 실사"],["제품·데이터","현장 수락·동의·보안·복구·공급사","제품 실사"],["조건·권한","투자수단·가치·보고·의사결정권","실사 후 계약"]]}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금액·기업가치·지분율·전환조건은 미확정. 이 문서는 비구속 협의 자료이며 투자 확약·법률 검토 완료를 뜻하지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다음 투자 미팅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사업의 핵심 가정과 실사 범위를 함께 확정합니다.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사전 검토: 공개 투자제안서·기존 IR·재무 가정 파일을 확인한 뒤 초기 고객군과 검증 목표를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미팅 의제: 실고객 증빙, 12개월 비용 견적, 실행 책임자, 법인·IP 범위를 확인하고 단계별 투자 조건을 협의합니다.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요청: 등록·책임 범위를 확인할 서비스 파트너와 거래 운영 검증 투자 파트너를 찾습니다.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8ecf37b2ea499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80342fdf914f2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7fcf2dd05d4c4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b9f6ecad1544a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971e138fd542f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5fde48e9e844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77F457-7EFD-4A94-8B37-969DF7444F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A4AD825-1EA9-477A-ADA5-2BB25F4E14B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0421B1D-FF91-435E-8199-FF4A2A525A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A5CEAB-4192-4503-B58F-53E6C9B066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B38D2F1-6D15-49D8-AD7B-6B3C9649B6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FBC5FD8-90B6-409B-AF6F-5F785C33BC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3B0F0E7-325B-42EE-8A7C-3E84D21533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CFA8B78-901B-467E-A653-AE759FC273D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CCFA0C-B63B-4EDB-9E39-950565BF8D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E8A5BB3-B3CA-49F0-948E-723874DC0E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c6cacee63d4461" /><Relationship Type="http://schemas.openxmlformats.org/officeDocument/2006/relationships/slideLayout" Target="/ppt/slideLayouts/slideLayout1.xml" Id="R15dd69c35d564b24" /><Relationship Type="http://schemas.openxmlformats.org/officeDocument/2006/relationships/slideLayout" Target="/ppt/slideLayouts/slideLayout2.xml" Id="R0302c647f4bb4b04" /><Relationship Type="http://schemas.openxmlformats.org/officeDocument/2006/relationships/slideLayout" Target="/ppt/slideLayouts/slideLayout3.xml" Id="Rb78a70e50b984634" /><Relationship Type="http://schemas.openxmlformats.org/officeDocument/2006/relationships/slideLayout" Target="/ppt/slideLayouts/slideLayout4.xml" Id="R7cc4dced9bdf4cc7" /><Relationship Type="http://schemas.openxmlformats.org/officeDocument/2006/relationships/slideLayout" Target="/ppt/slideLayouts/slideLayout5.xml" Id="R08018902a16f4c29" /><Relationship Type="http://schemas.openxmlformats.org/officeDocument/2006/relationships/slideLayout" Target="/ppt/slideLayouts/slideLayout6.xml" Id="R060648e0def041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dd69c35d564b24"/>
    <p:sldLayoutId xmlns:r="http://schemas.openxmlformats.org/officeDocument/2006/relationships" id="2147483650" r:id="R0302c647f4bb4b04"/>
    <p:sldLayoutId xmlns:r="http://schemas.openxmlformats.org/officeDocument/2006/relationships" id="2147483651" r:id="Rb78a70e50b984634"/>
    <p:sldLayoutId xmlns:r="http://schemas.openxmlformats.org/officeDocument/2006/relationships" id="2147483652" r:id="R7cc4dced9bdf4cc7"/>
    <p:sldLayoutId xmlns:r="http://schemas.openxmlformats.org/officeDocument/2006/relationships" id="2147483653" r:id="R08018902a16f4c29"/>
    <p:sldLayoutId xmlns:r="http://schemas.openxmlformats.org/officeDocument/2006/relationships" id="2147483654" r:id="R060648e0def041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584b92301e4e07" /><Relationship Type="http://schemas.openxmlformats.org/officeDocument/2006/relationships/notesSlide" Target="/ppt/notesSlides/notesSlide1.xml" Id="R47058fc41f5e43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f995f10c4b45b4" /><Relationship Type="http://schemas.openxmlformats.org/officeDocument/2006/relationships/notesSlide" Target="/ppt/notesSlides/notesSlide2.xml" Id="R57df4977a76f47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04f84489f8465f" /><Relationship Type="http://schemas.openxmlformats.org/officeDocument/2006/relationships/notesSlide" Target="/ppt/notesSlides/notesSlide3.xml" Id="R107970e497ca4c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3f7051d79e4729" /><Relationship Type="http://schemas.openxmlformats.org/officeDocument/2006/relationships/notesSlide" Target="/ppt/notesSlides/notesSlide4.xml" Id="R51abd905984942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7af722957c4ae4" /><Relationship Type="http://schemas.openxmlformats.org/officeDocument/2006/relationships/image" Target="/ppt/media/image.png" Id="R06455ab64c954b3e" /><Relationship Type="http://schemas.openxmlformats.org/officeDocument/2006/relationships/notesSlide" Target="/ppt/notesSlides/notesSlide5.xml" Id="R4793a90d1b0540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fa2fd509844493" /><Relationship Type="http://schemas.openxmlformats.org/officeDocument/2006/relationships/notesSlide" Target="/ppt/notesSlides/notesSlide6.xml" Id="R9e2ba6a87406467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78a4646c094e94" /><Relationship Type="http://schemas.openxmlformats.org/officeDocument/2006/relationships/notesSlide" Target="/ppt/notesSlides/notesSlide7.xml" Id="Rb74acb6378c941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4236f21b8c43df" /><Relationship Type="http://schemas.openxmlformats.org/officeDocument/2006/relationships/notesSlide" Target="/ppt/notesSlides/notesSlide8.xml" Id="Rd3de704e0e5d40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64103456874a56" /><Relationship Type="http://schemas.openxmlformats.org/officeDocument/2006/relationships/notesSlide" Target="/ppt/notesSlides/notesSlide9.xml" Id="R29630e7e69b948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3afa6886db4d6d" /><Relationship Type="http://schemas.openxmlformats.org/officeDocument/2006/relationships/notesSlide" Target="/ppt/notesSlides/notesSlide10.xml" Id="Rd73504410d3040b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fcf8e09b934897" /><Relationship Type="http://schemas.openxmlformats.org/officeDocument/2006/relationships/notesSlide" Target="/ppt/notesSlides/notesSlide11.xml" Id="R90963199c25046d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255e684b9b4590" /><Relationship Type="http://schemas.openxmlformats.org/officeDocument/2006/relationships/notesSlide" Target="/ppt/notesSlides/notesSlide12.xml" Id="Rd8d933e0791147c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3f5441f01b4869" /><Relationship Type="http://schemas.openxmlformats.org/officeDocument/2006/relationships/notesSlide" Target="/ppt/notesSlides/notesSlide13.xml" Id="Rdcddbf42150b4a6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ff41ce6f7d4304" /><Relationship Type="http://schemas.openxmlformats.org/officeDocument/2006/relationships/notesSlide" Target="/ppt/notesSlides/notesSlide14.xml" Id="R0efa79e5196a447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20fce45871461b" /><Relationship Type="http://schemas.openxmlformats.org/officeDocument/2006/relationships/notesSlide" Target="/ppt/notesSlides/notesSlide15.xml" Id="Refe49b7e51a84ff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d5b08c70be4108" /><Relationship Type="http://schemas.openxmlformats.org/officeDocument/2006/relationships/notesSlide" Target="/ppt/notesSlides/notesSlide16.xml" Id="R0d34f9a6cbe848b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cfea68a7014337" /><Relationship Type="http://schemas.openxmlformats.org/officeDocument/2006/relationships/notesSlide" Target="/ppt/notesSlides/notesSlide17.xml" Id="Rfbc9d41d828540c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c56339b9be4bf0" /><Relationship Type="http://schemas.openxmlformats.org/officeDocument/2006/relationships/notesSlide" Target="/ppt/notesSlides/notesSlide18.xml" Id="R8bb4f3a8ac0a4a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dda2eb43114bc2" /><Relationship Type="http://schemas.openxmlformats.org/officeDocument/2006/relationships/notesSlide" Target="/ppt/notesSlides/notesSlide19.xml" Id="R51586800b18b437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d0a874b944423f" /><Relationship Type="http://schemas.openxmlformats.org/officeDocument/2006/relationships/notesSlide" Target="/ppt/notesSlides/notesSlide20.xml" Id="R43bcb5482a6246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1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DEA5F6B8-FA01-41DF-A4A6-C6185634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F58041E9-0463-46E9-8614-8565EAA1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글로벌커플케어">
            <a:extLst xmlns:a="http://schemas.openxmlformats.org/drawingml/2006/main">
              <a:ext uri="{FF2B5EF4-FFF2-40B4-BE49-F238E27FC236}">
                <a16:creationId xmlns:a16="http://schemas.microsoft.com/office/drawing/2014/main" id="{1748E10B-E282-432E-B74A-A93C07025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8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글로벌커플케어</a:t>
            </a:r>
          </a:p>
        </p:txBody>
      </p:sp>
      <p:sp>
        <p:nvSpPr>
          <p:cNvPr id="4" name="국제커플 서비스의&#10;검증 공급과 거래 운영">
            <a:extLst xmlns:a="http://schemas.openxmlformats.org/drawingml/2006/main">
              <a:ext uri="{FF2B5EF4-FFF2-40B4-BE49-F238E27FC236}">
                <a16:creationId xmlns:a16="http://schemas.microsoft.com/office/drawing/2014/main" id="{58FF86DA-1D27-4E68-B125-790A95DE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국제커플 서비스의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검증 공급과 거래 운영</a:t>
            </a:r>
          </a:p>
        </p:txBody>
      </p:sp>
      <p:sp>
        <p:nvSpPr>
          <p:cNvPr id="5" name="한 국가 연결에서 검증 파트너와 유효 문의·완료 거래를 확보하는">
            <a:extLst xmlns:a="http://schemas.openxmlformats.org/drawingml/2006/main">
              <a:ext uri="{FF2B5EF4-FFF2-40B4-BE49-F238E27FC236}">
                <a16:creationId xmlns:a16="http://schemas.microsoft.com/office/drawing/2014/main" id="{028393A3-0DE6-4AE7-97FC-D96D02DAD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한 국가 연결에서 검증 파트너와 유효 문의·완료 거래를 확보하는 사업화 투자 제안. 거래액과 플랫폼 매출을 분리합니다.</a:t>
            </a:r>
          </a:p>
        </p:txBody>
      </p:sp>
      <p:sp>
        <p:nvSpPr>
          <p:cNvPr id="6" name="투자 협의안  2026.10.15">
            <a:extLst xmlns:a="http://schemas.openxmlformats.org/drawingml/2006/main">
              <a:ext uri="{FF2B5EF4-FFF2-40B4-BE49-F238E27FC236}">
                <a16:creationId xmlns:a16="http://schemas.microsoft.com/office/drawing/2014/main" id="{E10B6757-948F-4F31-8E9F-DFCBAA290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투자 협의안  2026.10.15</a:t>
            </a:r>
          </a:p>
        </p:txBody>
      </p:sp>
      <p:sp>
        <p:nvSpPr>
          <p:cNvPr id="7" name="자금·가격·목표는 가정이며 확정 투자조건·실적이 아닙니다.">
            <a:extLst xmlns:a="http://schemas.openxmlformats.org/drawingml/2006/main">
              <a:ext uri="{FF2B5EF4-FFF2-40B4-BE49-F238E27FC236}">
                <a16:creationId xmlns:a16="http://schemas.microsoft.com/office/drawing/2014/main" id="{68154109-7872-4D40-A2CD-5E762E0A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자금·가격·목표는 가정이며 확정 투자조건·실적이 아닙니다.</a:t>
            </a:r>
          </a:p>
        </p:txBody>
      </p:sp>
    </p:spTree>
    <p:extLst>
      <p:ext uri="{BB962C8B-B14F-4D97-AF65-F5344CB8AC3E}">
        <p14:creationId xmlns:p14="http://schemas.microsoft.com/office/powerpoint/2010/main" val="16059868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2DF9CEE0-2B47-4D7B-A2C5-AF8A9092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E331C599-7C2C-49B4-90F0-65A46EE0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투자 검토의 핵심">
            <a:extLst xmlns:a="http://schemas.openxmlformats.org/drawingml/2006/main">
              <a:ext uri="{FF2B5EF4-FFF2-40B4-BE49-F238E27FC236}">
                <a16:creationId xmlns:a16="http://schemas.microsoft.com/office/drawing/2014/main" id="{E143F73F-D890-4C9D-B4EC-DFEA76F37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검토의 핵심</a:t>
            </a:r>
          </a:p>
        </p:txBody>
      </p:sp>
      <p:sp>
        <p:nvSpPr>
          <p:cNvPr id="4" name="한국–베트남 커플의 전문 서비스 업무를 첫 검증 단위로 제안합니">
            <a:extLst xmlns:a="http://schemas.openxmlformats.org/drawingml/2006/main">
              <a:ext uri="{FF2B5EF4-FFF2-40B4-BE49-F238E27FC236}">
                <a16:creationId xmlns:a16="http://schemas.microsoft.com/office/drawing/2014/main" id="{94BEED1E-F108-4E8E-B381-8D6C5294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한국–베트남 커플의 전문 서비스 업무를 첫 검증 단위로 제안합니다.</a:t>
            </a:r>
          </a:p>
        </p:txBody>
      </p:sp>
      <p:sp>
        <p:nvSpPr>
          <p:cNvPr id="5" name="현재 기반">
            <a:extLst xmlns:a="http://schemas.openxmlformats.org/drawingml/2006/main">
              <a:ext uri="{FF2B5EF4-FFF2-40B4-BE49-F238E27FC236}">
                <a16:creationId xmlns:a16="http://schemas.microsoft.com/office/drawing/2014/main" id="{96CCD428-8EB1-4BD9-971D-E87BAA3E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현재 기반</a:t>
            </a:r>
          </a:p>
        </p:txBody>
      </p:sp>
      <p:sp>
        <p:nvSpPr>
          <p:cNvPr id="6" name="국가 가이드·파트너 홈페이지·문의·계약·요율·업무 알림 구조가 ">
            <a:extLst xmlns:a="http://schemas.openxmlformats.org/drawingml/2006/main">
              <a:ext uri="{FF2B5EF4-FFF2-40B4-BE49-F238E27FC236}">
                <a16:creationId xmlns:a16="http://schemas.microsoft.com/office/drawing/2014/main" id="{43103B34-9990-4837-9495-801FFBC4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 가이드·파트너 홈페이지·문의·계약·요율·업무 알림 구조가 공개 운영 중입니다.</a:t>
            </a:r>
          </a:p>
        </p:txBody>
      </p:sp>
      <p:sp>
        <p:nvSpPr>
          <p:cNvPr id="7" name="투자 가설">
            <a:extLst xmlns:a="http://schemas.openxmlformats.org/drawingml/2006/main">
              <a:ext uri="{FF2B5EF4-FFF2-40B4-BE49-F238E27FC236}">
                <a16:creationId xmlns:a16="http://schemas.microsoft.com/office/drawing/2014/main" id="{D32D0A5E-003A-48EE-BCD4-EDBCE9D12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투자 가설</a:t>
            </a:r>
          </a:p>
        </p:txBody>
      </p:sp>
      <p:sp>
        <p:nvSpPr>
          <p:cNvPr id="8" name="확인 가능한 제공자와 비용·책임 정보를 연결하면 유효 문의와 실">
            <a:extLst xmlns:a="http://schemas.openxmlformats.org/drawingml/2006/main">
              <a:ext uri="{FF2B5EF4-FFF2-40B4-BE49-F238E27FC236}">
                <a16:creationId xmlns:a16="http://schemas.microsoft.com/office/drawing/2014/main" id="{B31924E9-50BE-409C-B9D8-A3AC8DBE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확인 가능한 제공자와 비용·책임 정보를 연결하면 유효 문의와 실제 완료 거래가 증가할 수 있습니다.</a:t>
            </a:r>
          </a:p>
        </p:txBody>
      </p:sp>
      <p:sp>
        <p:nvSpPr>
          <p:cNvPr id="9" name="검증 규모">
            <a:extLst xmlns:a="http://schemas.openxmlformats.org/drawingml/2006/main">
              <a:ext uri="{FF2B5EF4-FFF2-40B4-BE49-F238E27FC236}">
                <a16:creationId xmlns:a16="http://schemas.microsoft.com/office/drawing/2014/main" id="{F675003C-2EE0-42CE-A9B0-10EC907F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검증 규모</a:t>
            </a:r>
          </a:p>
        </p:txBody>
      </p:sp>
      <p:sp>
        <p:nvSpPr>
          <p:cNvPr id="10" name="12개월 비용 기준안 2억 460만원. M12 검증 파트너 20">
            <a:extLst xmlns:a="http://schemas.openxmlformats.org/drawingml/2006/main">
              <a:ext uri="{FF2B5EF4-FFF2-40B4-BE49-F238E27FC236}">
                <a16:creationId xmlns:a16="http://schemas.microsoft.com/office/drawing/2014/main" id="{840CF3DE-691B-45CF-824F-8368A9B47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12개월 비용 기준안 2억 460만원. M12 검증 파트너 20곳·월 완료 100건·수수료매출 450만원 가정입니다.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D1ABE3D5-D958-42F7-BF20-470727E3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73EB1BED-7FC9-4C3D-8551-81572169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9412721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95641F91-92CF-4B48-9868-9763F4EEC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7FAD14EA-E0EB-43E9-93B2-08E4C11A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정보를 찾은 뒤에도 확인할 일이 남습니다">
            <a:extLst xmlns:a="http://schemas.openxmlformats.org/drawingml/2006/main">
              <a:ext uri="{FF2B5EF4-FFF2-40B4-BE49-F238E27FC236}">
                <a16:creationId xmlns:a16="http://schemas.microsoft.com/office/drawing/2014/main" id="{23355CE2-F91A-43C8-9FD4-4CD8EBFC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정보를 찾은 뒤에도 확인할 일이 남습니다</a:t>
            </a:r>
          </a:p>
        </p:txBody>
      </p:sp>
      <p:sp>
        <p:nvSpPr>
          <p:cNvPr id="4" name="비용·역할·계약·현지 지원을 각각 확인해야 합니다.">
            <a:extLst xmlns:a="http://schemas.openxmlformats.org/drawingml/2006/main">
              <a:ext uri="{FF2B5EF4-FFF2-40B4-BE49-F238E27FC236}">
                <a16:creationId xmlns:a16="http://schemas.microsoft.com/office/drawing/2014/main" id="{F30D5296-F23F-4ACC-8323-C4ACFCD1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비용·역할·계약·현지 지원을 각각 확인해야 합니다.</a:t>
            </a:r>
          </a:p>
        </p:txBody>
      </p:sp>
      <p:sp>
        <p:nvSpPr>
          <p:cNvPr id="5" name="커플의 문제">
            <a:extLst xmlns:a="http://schemas.openxmlformats.org/drawingml/2006/main">
              <a:ext uri="{FF2B5EF4-FFF2-40B4-BE49-F238E27FC236}">
                <a16:creationId xmlns:a16="http://schemas.microsoft.com/office/drawing/2014/main" id="{65FC381C-1EB8-4B8C-81DF-84B91E0C4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커플의 문제</a:t>
            </a:r>
          </a:p>
        </p:txBody>
      </p:sp>
      <p:sp>
        <p:nvSpPr>
          <p:cNvPr id="6" name="국가별 절차와 비용이 흩어져 있고, 실제 서비스 제공자와 책임 ">
            <a:extLst xmlns:a="http://schemas.openxmlformats.org/drawingml/2006/main">
              <a:ext uri="{FF2B5EF4-FFF2-40B4-BE49-F238E27FC236}">
                <a16:creationId xmlns:a16="http://schemas.microsoft.com/office/drawing/2014/main" id="{6891A535-2532-424D-B768-806A808D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국가별 절차와 비용이 흩어져 있고, 실제 서비스 제공자와 책임 범위를 비교하기 어렵습니다.</a:t>
            </a:r>
          </a:p>
        </p:txBody>
      </p:sp>
      <p:sp>
        <p:nvSpPr>
          <p:cNvPr id="7" name="파트너의 문제">
            <a:extLst xmlns:a="http://schemas.openxmlformats.org/drawingml/2006/main">
              <a:ext uri="{FF2B5EF4-FFF2-40B4-BE49-F238E27FC236}">
                <a16:creationId xmlns:a16="http://schemas.microsoft.com/office/drawing/2014/main" id="{653095E4-E0F9-491F-B6C6-D877C875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파트너의 문제</a:t>
            </a:r>
          </a:p>
        </p:txBody>
      </p:sp>
      <p:sp>
        <p:nvSpPr>
          <p:cNvPr id="8" name="콘텐츠 유입이 상담과 계약으로 이어지는 과정을 추적하고, 담당자">
            <a:extLst xmlns:a="http://schemas.openxmlformats.org/drawingml/2006/main">
              <a:ext uri="{FF2B5EF4-FFF2-40B4-BE49-F238E27FC236}">
                <a16:creationId xmlns:a16="http://schemas.microsoft.com/office/drawing/2014/main" id="{C96E2CEC-6C04-4576-9163-C8106D14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콘텐츠 유입이 상담과 계약으로 이어지는 과정을 추적하고, 담당자 간 업무를 인계해야 합니다.</a:t>
            </a:r>
          </a:p>
        </p:txBody>
      </p:sp>
      <p:sp>
        <p:nvSpPr>
          <p:cNvPr id="9" name="플랫폼의 해법">
            <a:extLst xmlns:a="http://schemas.openxmlformats.org/drawingml/2006/main">
              <a:ext uri="{FF2B5EF4-FFF2-40B4-BE49-F238E27FC236}">
                <a16:creationId xmlns:a16="http://schemas.microsoft.com/office/drawing/2014/main" id="{084A32A9-434B-44B1-B2B1-2B048C43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플랫폼의 해법</a:t>
            </a:r>
          </a:p>
        </p:txBody>
      </p:sp>
      <p:sp>
        <p:nvSpPr>
          <p:cNvPr id="10" name="공개 정보·검증 범위·문의·계약 이력을 연결해 커플의 선택과 파">
            <a:extLst xmlns:a="http://schemas.openxmlformats.org/drawingml/2006/main">
              <a:ext uri="{FF2B5EF4-FFF2-40B4-BE49-F238E27FC236}">
                <a16:creationId xmlns:a16="http://schemas.microsoft.com/office/drawing/2014/main" id="{939C6914-4A01-4448-9B92-6E747375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정보·검증 범위·문의·계약 이력을 연결해 커플의 선택과 파트너 운영을 지원합니다.</a:t>
            </a:r>
          </a:p>
        </p:txBody>
      </p:sp>
      <p:sp>
        <p:nvSpPr>
          <p:cNvPr id="11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89AD73EC-6734-46BE-8B49-164017B2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8483826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65897F81-C64D-4937-B7BD-20147DCE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F51E142B-2F5B-4846-8F0E-D188886EE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첫 고객과 거래 범위">
            <a:extLst xmlns:a="http://schemas.openxmlformats.org/drawingml/2006/main">
              <a:ext uri="{FF2B5EF4-FFF2-40B4-BE49-F238E27FC236}">
                <a16:creationId xmlns:a16="http://schemas.microsoft.com/office/drawing/2014/main" id="{BFD96939-DCDD-419F-8CA6-EF77C2221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첫 고객과 거래 범위</a:t>
            </a:r>
          </a:p>
        </p:txBody>
      </p:sp>
      <p:sp>
        <p:nvSpPr>
          <p:cNvPr id="4" name="공급자와 구매자의 책임을 확인할 수 있는 서비스부터 제안합니다.">
            <a:extLst xmlns:a="http://schemas.openxmlformats.org/drawingml/2006/main">
              <a:ext uri="{FF2B5EF4-FFF2-40B4-BE49-F238E27FC236}">
                <a16:creationId xmlns:a16="http://schemas.microsoft.com/office/drawing/2014/main" id="{2EA3283D-02D7-4DEA-BE54-621F1AF9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공급자와 구매자의 책임을 확인할 수 있는 서비스부터 제안합니다.</a:t>
            </a:r>
          </a:p>
        </p:txBody>
      </p:sp>
      <p:sp>
        <p:nvSpPr>
          <p:cNvPr id="5" name="공급자">
            <a:extLst xmlns:a="http://schemas.openxmlformats.org/drawingml/2006/main">
              <a:ext uri="{FF2B5EF4-FFF2-40B4-BE49-F238E27FC236}">
                <a16:creationId xmlns:a16="http://schemas.microsoft.com/office/drawing/2014/main" id="{070736A7-E4A8-454F-82BB-939CD825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공급자</a:t>
            </a:r>
          </a:p>
        </p:txBody>
      </p:sp>
      <p:sp>
        <p:nvSpPr>
          <p:cNvPr id="6" name="한국–베트남 연결의 등록·자격·책임 범위를 확인할 업체·전문가.">
            <a:extLst xmlns:a="http://schemas.openxmlformats.org/drawingml/2006/main">
              <a:ext uri="{FF2B5EF4-FFF2-40B4-BE49-F238E27FC236}">
                <a16:creationId xmlns:a16="http://schemas.microsoft.com/office/drawing/2014/main" id="{0DDB1DF8-91F0-41C7-B778-1FD09808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한국–베트남 연결의 등록·자격·책임 범위를 확인할 업체·전문가. 후보·검토·공개 검증·실거래 단계를 따로 관리합니다.</a:t>
            </a:r>
          </a:p>
        </p:txBody>
      </p:sp>
      <p:sp>
        <p:nvSpPr>
          <p:cNvPr id="7" name="구매자">
            <a:extLst xmlns:a="http://schemas.openxmlformats.org/drawingml/2006/main">
              <a:ext uri="{FF2B5EF4-FFF2-40B4-BE49-F238E27FC236}">
                <a16:creationId xmlns:a16="http://schemas.microsoft.com/office/drawing/2014/main" id="{B157489B-6913-46EA-8503-7E8106DE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구매자</a:t>
            </a:r>
          </a:p>
        </p:txBody>
      </p:sp>
      <p:sp>
        <p:nvSpPr>
          <p:cNvPr id="8" name="번역·행정 안내·현지 동행 등 구체적 과업이 있는 국제커플. 제">
            <a:extLst xmlns:a="http://schemas.openxmlformats.org/drawingml/2006/main">
              <a:ext uri="{FF2B5EF4-FFF2-40B4-BE49-F238E27FC236}">
                <a16:creationId xmlns:a16="http://schemas.microsoft.com/office/drawing/2014/main" id="{35EFCD89-C50D-4CF0-A542-059D27F5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번역·행정 안내·현지 동행 등 구체적 과업이 있는 국제커플. 제공 주체와 법적 허용 범위를 서비스별로 확인합니다.</a:t>
            </a:r>
          </a:p>
        </p:txBody>
      </p:sp>
      <p:sp>
        <p:nvSpPr>
          <p:cNvPr id="9" name="구매 결정">
            <a:extLst xmlns:a="http://schemas.openxmlformats.org/drawingml/2006/main">
              <a:ext uri="{FF2B5EF4-FFF2-40B4-BE49-F238E27FC236}">
                <a16:creationId xmlns:a16="http://schemas.microsoft.com/office/drawing/2014/main" id="{087A3440-E904-47AD-A669-944A2E42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구매 결정</a:t>
            </a:r>
          </a:p>
        </p:txBody>
      </p:sp>
      <p:sp>
        <p:nvSpPr>
          <p:cNvPr id="10" name="공개 서비스 설명과 비용·취소 조건을 검토한 뒤 파트너와 계약합">
            <a:extLst xmlns:a="http://schemas.openxmlformats.org/drawingml/2006/main">
              <a:ext uri="{FF2B5EF4-FFF2-40B4-BE49-F238E27FC236}">
                <a16:creationId xmlns:a16="http://schemas.microsoft.com/office/drawing/2014/main" id="{A03A9857-BEFD-4ADB-A4F5-5921144F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서비스 설명과 비용·취소 조건을 검토한 뒤 파트너와 계약합니다. 플랫폼의 중개·판매·정산 역할을 계약에 명시합니다.</a:t>
            </a:r>
          </a:p>
        </p:txBody>
      </p:sp>
      <p:sp>
        <p:nvSpPr>
          <p:cNvPr id="11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4C5164F3-9D26-4EC1-8E42-F6A319D1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2872257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08814CCD-F500-41E7-ACF9-1DADCD19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11036A55-5553-4420-A098-171BE663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파트너의 공개 홈페이지부터 시작합니다">
            <a:extLst xmlns:a="http://schemas.openxmlformats.org/drawingml/2006/main">
              <a:ext uri="{FF2B5EF4-FFF2-40B4-BE49-F238E27FC236}">
                <a16:creationId xmlns:a16="http://schemas.microsoft.com/office/drawing/2014/main" id="{8860BB4D-322E-4926-81A3-D2214DAF8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파트너의 공개 홈페이지부터 시작합니다</a:t>
            </a:r>
          </a:p>
        </p:txBody>
      </p:sp>
      <p:sp>
        <p:nvSpPr>
          <p:cNvPr id="4" name="검증과 문의 운영이 첫 업무입니다.">
            <a:extLst xmlns:a="http://schemas.openxmlformats.org/drawingml/2006/main">
              <a:ext uri="{FF2B5EF4-FFF2-40B4-BE49-F238E27FC236}">
                <a16:creationId xmlns:a16="http://schemas.microsoft.com/office/drawing/2014/main" id="{6A9114F0-5966-4441-A2C0-FB81D6F65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검증과 문의 운영이 첫 업무입니다.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7AC592-26E4-4BC3-8615-A2F11FCC60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455ab64c954b3e"/>
          <a:stretch xmlns:a="http://schemas.openxmlformats.org/drawingml/2006/main"/>
        </p:blipFill>
        <p:spPr>
          <a:xfrm xmlns:a="http://schemas.openxmlformats.org/drawingml/2006/main">
            <a:off x="6728732" y="2524125"/>
            <a:ext cx="4506686" cy="3286125"/>
          </a:xfrm>
          <a:prstGeom xmlns:a="http://schemas.openxmlformats.org/drawingml/2006/main" prst="rect">
            <a:avLst/>
          </a:prstGeom>
        </p:spPr>
      </p:pic>
      <p:sp>
        <p:nvSpPr>
          <p:cNvPr id="6" name="공개 탐색">
            <a:extLst xmlns:a="http://schemas.openxmlformats.org/drawingml/2006/main">
              <a:ext uri="{FF2B5EF4-FFF2-40B4-BE49-F238E27FC236}">
                <a16:creationId xmlns:a16="http://schemas.microsoft.com/office/drawing/2014/main" id="{CCEFBA5B-A99A-488F-9DC1-B1C98EA4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공개 탐색</a:t>
            </a:r>
          </a:p>
        </p:txBody>
      </p:sp>
      <p:sp>
        <p:nvSpPr>
          <p:cNvPr id="7" name="국가·관계별 안내, 업체·서비스 정보와 크리에이터·현지 파트너의">
            <a:extLst xmlns:a="http://schemas.openxmlformats.org/drawingml/2006/main">
              <a:ext uri="{FF2B5EF4-FFF2-40B4-BE49-F238E27FC236}">
                <a16:creationId xmlns:a16="http://schemas.microsoft.com/office/drawing/2014/main" id="{BB3A5355-C51C-4F3E-937C-D01171FA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국가·관계별 안내, 업체·서비스 정보와 크리에이터·현지 파트너의 활동을 탐색합니다.</a:t>
            </a:r>
          </a:p>
        </p:txBody>
      </p:sp>
      <p:sp>
        <p:nvSpPr>
          <p:cNvPr id="8" name="검증과 문의">
            <a:extLst xmlns:a="http://schemas.openxmlformats.org/drawingml/2006/main">
              <a:ext uri="{FF2B5EF4-FFF2-40B4-BE49-F238E27FC236}">
                <a16:creationId xmlns:a16="http://schemas.microsoft.com/office/drawing/2014/main" id="{59356711-954C-4738-86F5-D483D526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검증과 문의</a:t>
            </a:r>
          </a:p>
        </p:txBody>
      </p:sp>
      <p:sp>
        <p:nvSpPr>
          <p:cNvPr id="9" name="신원·채널 소유·인허가·성과자료의 검증 범위를 나누고 필요한 파">
            <a:extLst xmlns:a="http://schemas.openxmlformats.org/drawingml/2006/main">
              <a:ext uri="{FF2B5EF4-FFF2-40B4-BE49-F238E27FC236}">
                <a16:creationId xmlns:a16="http://schemas.microsoft.com/office/drawing/2014/main" id="{B296A3C3-B6EF-4ECF-A088-6848874B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신원·채널 소유·인허가·성과자료의 검증 범위를 나누고 필요한 파트너에게 문의합니다.</a:t>
            </a:r>
          </a:p>
        </p:txBody>
      </p:sp>
      <p:sp>
        <p:nvSpPr>
          <p:cNvPr id="10" name="서비스 운영">
            <a:extLst xmlns:a="http://schemas.openxmlformats.org/drawingml/2006/main">
              <a:ext uri="{FF2B5EF4-FFF2-40B4-BE49-F238E27FC236}">
                <a16:creationId xmlns:a16="http://schemas.microsoft.com/office/drawing/2014/main" id="{842D9B5D-8E14-46DB-A282-82E0F8B4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서비스 운영</a:t>
            </a:r>
          </a:p>
        </p:txBody>
      </p:sp>
      <p:sp>
        <p:nvSpPr>
          <p:cNvPr id="11" name="담당자·계약·요율·진행 이력과 알림을 연결합니다. 실제 결제·이">
            <a:extLst xmlns:a="http://schemas.openxmlformats.org/drawingml/2006/main">
              <a:ext uri="{FF2B5EF4-FFF2-40B4-BE49-F238E27FC236}">
                <a16:creationId xmlns:a16="http://schemas.microsoft.com/office/drawing/2014/main" id="{108F6814-CE39-4217-BD0F-E4BBB81E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담당자·계약·요율·진행 이력과 알림을 연결합니다. 실제 결제·이체는 승인 조건 충족 후 검증합니다.</a:t>
            </a:r>
          </a:p>
        </p:txBody>
      </p:sp>
      <p:sp>
        <p:nvSpPr>
          <p:cNvPr id="12" name="공개 파트너 안내 실제 화면">
            <a:extLst xmlns:a="http://schemas.openxmlformats.org/drawingml/2006/main">
              <a:ext uri="{FF2B5EF4-FFF2-40B4-BE49-F238E27FC236}">
                <a16:creationId xmlns:a16="http://schemas.microsoft.com/office/drawing/2014/main" id="{8B9A5EE2-9D54-4A47-B24E-49FD6847E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86450"/>
            <a:ext cx="5200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파트너 안내 실제 화면</a:t>
            </a:r>
          </a:p>
        </p:txBody>
      </p:sp>
      <p:sp>
        <p:nvSpPr>
          <p:cNvPr id="13" name="출처: GCC 파트너 안내">
            <a:extLst xmlns:a="http://schemas.openxmlformats.org/drawingml/2006/main">
              <a:ext uri="{FF2B5EF4-FFF2-40B4-BE49-F238E27FC236}">
                <a16:creationId xmlns:a16="http://schemas.microsoft.com/office/drawing/2014/main" id="{FA53EFE6-4189-4D68-924E-C47626F6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GCC 파트너 안내</a:t>
            </a:r>
          </a:p>
        </p:txBody>
      </p:sp>
      <p:sp>
        <p:nvSpPr>
          <p:cNvPr id="14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9D963F90-99B7-4881-B8E3-3F94B692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3668560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98E58D4F-94BD-4167-A5C6-97B02C1C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F3434E6F-565F-41CF-A0F0-E7AC5046E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한 국가 연결부터 검증합니다">
            <a:extLst xmlns:a="http://schemas.openxmlformats.org/drawingml/2006/main">
              <a:ext uri="{FF2B5EF4-FFF2-40B4-BE49-F238E27FC236}">
                <a16:creationId xmlns:a16="http://schemas.microsoft.com/office/drawing/2014/main" id="{46A3F68B-3D76-4714-9735-ED6E8BB1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한 국가 연결부터 검증합니다</a:t>
            </a:r>
          </a:p>
        </p:txBody>
      </p:sp>
      <p:sp>
        <p:nvSpPr>
          <p:cNvPr id="4" name="한국–베트남 커플의 정보·전문 서비스 업무를 첫 진입안으로 제안">
            <a:extLst xmlns:a="http://schemas.openxmlformats.org/drawingml/2006/main">
              <a:ext uri="{FF2B5EF4-FFF2-40B4-BE49-F238E27FC236}">
                <a16:creationId xmlns:a16="http://schemas.microsoft.com/office/drawing/2014/main" id="{247E8DEE-29CC-4463-95F0-6B801B66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한국–베트남 커플의 정보·전문 서비스 업무를 첫 진입안으로 제안합니다.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70F7E1-D733-4C47-852E-E1CE39361D4E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공식 통계·가정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해석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전체 수요 맥락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2025 외국인과의 혼인 약 2.1만 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전체 유료 중개 고객 수가 아님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초기 공급 가정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서류·책임 검토 파트너 20곳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확보 실적이 아닌 모집 목표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M12 거래 목표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20곳 × 월평균 완료 5건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100건, GMV 1억원 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플랫폼 수익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GMV × 수수료 4.5% 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순수수료매출 450만원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거래 평균액 100만원 가정. 전체 결혼 중개 패키지 가격을 뜻">
            <a:extLst xmlns:a="http://schemas.openxmlformats.org/drawingml/2006/main">
              <a:ext uri="{FF2B5EF4-FFF2-40B4-BE49-F238E27FC236}">
                <a16:creationId xmlns:a16="http://schemas.microsoft.com/office/drawing/2014/main" id="{9D2A390A-985A-403F-9578-A78E140F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거래 평균액 100만원 가정. 전체 결혼 중개 패키지 가격을 뜻하지 않습니다. 국가별 유료 수요·적법 제공 범위는 계약 전 확인합니다.</a:t>
            </a:r>
          </a:p>
        </p:txBody>
      </p:sp>
      <p:sp>
        <p:nvSpPr>
          <p:cNvPr id="7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D01E319D-FC65-4338-BC76-C8EFB5E5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6106954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AE0839EC-E916-4AB1-B065-11E0D49E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2105AFC1-2909-4172-B1DC-D941B72F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탐색·정착·서비스 운영의 대안">
            <a:extLst xmlns:a="http://schemas.openxmlformats.org/drawingml/2006/main">
              <a:ext uri="{FF2B5EF4-FFF2-40B4-BE49-F238E27FC236}">
                <a16:creationId xmlns:a16="http://schemas.microsoft.com/office/drawing/2014/main" id="{00655AB5-41AA-45FE-ADD4-51BB1296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탐색·정착·서비스 운영의 대안</a:t>
            </a:r>
          </a:p>
        </p:txBody>
      </p:sp>
      <p:sp>
        <p:nvSpPr>
          <p:cNvPr id="4" name="각 대안이 해결하는 고객 과업을 기준으로 비교합니다.">
            <a:extLst xmlns:a="http://schemas.openxmlformats.org/drawingml/2006/main">
              <a:ext uri="{FF2B5EF4-FFF2-40B4-BE49-F238E27FC236}">
                <a16:creationId xmlns:a16="http://schemas.microsoft.com/office/drawing/2014/main" id="{B88C4384-5D05-4534-B79F-4CA2C71D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각 대안이 해결하는 고객 과업을 기준으로 비교합니다.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0E50BF-BEA2-4A43-A17E-36E4327E8693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제품·대안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공식 공개 목적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GCC의 검증 과제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VietnamCupid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국제 데이팅·프로필 탐색·메시지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서비스 제공자·계약 책임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다누리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정착 정보·가족센터·상담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공공 안내를 보완하는 유료 수요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GCC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 탐색·문의·계약·업무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 공급과 실제 완료·정산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다누리는 공공 지원 대안이며 상업적 직접 경쟁사로 취급하지 않습">
            <a:extLst xmlns:a="http://schemas.openxmlformats.org/drawingml/2006/main">
              <a:ext uri="{FF2B5EF4-FFF2-40B4-BE49-F238E27FC236}">
                <a16:creationId xmlns:a16="http://schemas.microsoft.com/office/drawing/2014/main" id="{EC6D0B53-EB8A-47DA-8F6C-0F1A1F3C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다누리는 공공 지원 대안이며 상업적 직접 경쟁사로 취급하지 않습니다. 데이팅 회원 수를 GCC 고객으로 환산하지 않습니다.</a:t>
            </a:r>
          </a:p>
        </p:txBody>
      </p:sp>
      <p:sp>
        <p:nvSpPr>
          <p:cNvPr id="7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3A885004-3908-4F49-B4F3-1B8FD184A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0074482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60C50901-CE6C-4D11-8C2B-A41FDB5F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48284508-AE41-4CC8-BB9A-C8B9EA5F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거래 수수료와 순매출">
            <a:extLst xmlns:a="http://schemas.openxmlformats.org/drawingml/2006/main">
              <a:ext uri="{FF2B5EF4-FFF2-40B4-BE49-F238E27FC236}">
                <a16:creationId xmlns:a16="http://schemas.microsoft.com/office/drawing/2014/main" id="{157B2A9A-4D59-47F4-8BA2-96903317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거래 수수료와 순매출</a:t>
            </a:r>
          </a:p>
        </p:txBody>
      </p:sp>
      <p:sp>
        <p:nvSpPr>
          <p:cNvPr id="4" name="서비스 거래액과 GCC에 귀속되는 수수료를 구분합니다.">
            <a:extLst xmlns:a="http://schemas.openxmlformats.org/drawingml/2006/main">
              <a:ext uri="{FF2B5EF4-FFF2-40B4-BE49-F238E27FC236}">
                <a16:creationId xmlns:a16="http://schemas.microsoft.com/office/drawing/2014/main" id="{4ECF918C-9015-4BF8-982A-42C6E8003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서비스 거래액과 GCC에 귀속되는 수수료를 구분합니다.</a:t>
            </a:r>
          </a:p>
        </p:txBody>
      </p:sp>
      <p:sp>
        <p:nvSpPr>
          <p:cNvPr id="5" name="공개 요율">
            <a:extLst xmlns:a="http://schemas.openxmlformats.org/drawingml/2006/main">
              <a:ext uri="{FF2B5EF4-FFF2-40B4-BE49-F238E27FC236}">
                <a16:creationId xmlns:a16="http://schemas.microsoft.com/office/drawing/2014/main" id="{B950F036-6172-410A-9CE3-12447DB0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공개 요율</a:t>
            </a:r>
          </a:p>
        </p:txBody>
      </p:sp>
      <p:sp>
        <p:nvSpPr>
          <p:cNvPr id="6" name="현재 파트너 안내의 정상 수수료는 등급별 3.5–5.5%, 초기">
            <a:extLst xmlns:a="http://schemas.openxmlformats.org/drawingml/2006/main">
              <a:ext uri="{FF2B5EF4-FFF2-40B4-BE49-F238E27FC236}">
                <a16:creationId xmlns:a16="http://schemas.microsoft.com/office/drawing/2014/main" id="{69CB7683-98CD-41F7-B398-11CB81DA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현재 파트너 안내의 정상 수수료는 등급별 3.5–5.5%, 초기 할인은 3.0–5.0%입니다. 적용 등급·계약 요율을 거래에 보존합니다.</a:t>
            </a:r>
          </a:p>
        </p:txBody>
      </p:sp>
      <p:sp>
        <p:nvSpPr>
          <p:cNvPr id="7" name="모델 가정">
            <a:extLst xmlns:a="http://schemas.openxmlformats.org/drawingml/2006/main">
              <a:ext uri="{FF2B5EF4-FFF2-40B4-BE49-F238E27FC236}">
                <a16:creationId xmlns:a16="http://schemas.microsoft.com/office/drawing/2014/main" id="{40359A81-2DC3-46DE-9542-EFFF5C842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모델 가정</a:t>
            </a:r>
          </a:p>
        </p:txBody>
      </p:sp>
      <p:sp>
        <p:nvSpPr>
          <p:cNvPr id="8" name="완료 거래 평균액 100만원 × 혼합 수수료 4.5% = 거래당">
            <a:extLst xmlns:a="http://schemas.openxmlformats.org/drawingml/2006/main">
              <a:ext uri="{FF2B5EF4-FFF2-40B4-BE49-F238E27FC236}">
                <a16:creationId xmlns:a16="http://schemas.microsoft.com/office/drawing/2014/main" id="{A0A54EC4-0DFE-4D53-8BF1-07417E8C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완료 거래 평균액 100만원 × 혼합 수수료 4.5% = 거래당 매출 4만 5천원. 제공자 몫과 전체 거래액을 GCC 매출로 합산하지 않습니다.</a:t>
            </a:r>
          </a:p>
        </p:txBody>
      </p:sp>
      <p:sp>
        <p:nvSpPr>
          <p:cNvPr id="9" name="다음 수익">
            <a:extLst xmlns:a="http://schemas.openxmlformats.org/drawingml/2006/main">
              <a:ext uri="{FF2B5EF4-FFF2-40B4-BE49-F238E27FC236}">
                <a16:creationId xmlns:a16="http://schemas.microsoft.com/office/drawing/2014/main" id="{EE81BB1A-AF3B-4A2F-A41C-EF225A6C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다음 수익</a:t>
            </a:r>
          </a:p>
        </p:txBody>
      </p:sp>
      <p:sp>
        <p:nvSpPr>
          <p:cNvPr id="10" name="운영 SaaS·광고 등은 지불 의사와 계약 검증 후 별도 설계합">
            <a:extLst xmlns:a="http://schemas.openxmlformats.org/drawingml/2006/main">
              <a:ext uri="{FF2B5EF4-FFF2-40B4-BE49-F238E27FC236}">
                <a16:creationId xmlns:a16="http://schemas.microsoft.com/office/drawing/2014/main" id="{BB490F8F-490C-4D5F-927D-F934FC82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운영 SaaS·광고 등은 지불 의사와 계약 검증 후 별도 설계합니다. 이번 모델은 수수료만 포함합니다.</a:t>
            </a:r>
          </a:p>
        </p:txBody>
      </p:sp>
      <p:sp>
        <p:nvSpPr>
          <p:cNvPr id="11" name="정상·할인 요율은 2026-10-15 로컬 공개 안내 기준. 실">
            <a:extLst xmlns:a="http://schemas.openxmlformats.org/drawingml/2006/main">
              <a:ext uri="{FF2B5EF4-FFF2-40B4-BE49-F238E27FC236}">
                <a16:creationId xmlns:a16="http://schemas.microsoft.com/office/drawing/2014/main" id="{02BEF9AC-8F09-4B83-9399-4F827880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정상·할인 요율은 2026-10-15 로컬 공개 안내 기준. 실 PG·환불·지급 수락과 순액 매출 인식은 실사·회계 확인 대상입니다.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CAC33AA5-D16D-4A43-9D66-30B5B248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4484089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36081F5D-2996-42DF-92EC-F7F4C692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BF910B05-C8E8-4663-B212-45CE7A8F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공급에서 완료 거래까지">
            <a:extLst xmlns:a="http://schemas.openxmlformats.org/drawingml/2006/main">
              <a:ext uri="{FF2B5EF4-FFF2-40B4-BE49-F238E27FC236}">
                <a16:creationId xmlns:a16="http://schemas.microsoft.com/office/drawing/2014/main" id="{F518D7F2-7A23-467C-811C-150091BA8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공급에서 완료 거래까지</a:t>
            </a:r>
          </a:p>
        </p:txBody>
      </p:sp>
      <p:sp>
        <p:nvSpPr>
          <p:cNvPr id="4" name="20곳의 검증 공급과 월 1,000건 유효 문의를 M12 가정으">
            <a:extLst xmlns:a="http://schemas.openxmlformats.org/drawingml/2006/main">
              <a:ext uri="{FF2B5EF4-FFF2-40B4-BE49-F238E27FC236}">
                <a16:creationId xmlns:a16="http://schemas.microsoft.com/office/drawing/2014/main" id="{DAD9D319-107D-424F-B306-78BAF80C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20곳의 검증 공급과 월 1,000건 유효 문의를 M12 가정으로 둡니다.</a:t>
            </a:r>
          </a:p>
        </p:txBody>
      </p:sp>
      <p:sp>
        <p:nvSpPr>
          <p:cNvPr id="5" name="공급 확보">
            <a:extLst xmlns:a="http://schemas.openxmlformats.org/drawingml/2006/main">
              <a:ext uri="{FF2B5EF4-FFF2-40B4-BE49-F238E27FC236}">
                <a16:creationId xmlns:a16="http://schemas.microsoft.com/office/drawing/2014/main" id="{938C39E9-A27D-4E7F-A2DA-210F4D43D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공급 확보</a:t>
            </a:r>
          </a:p>
        </p:txBody>
      </p:sp>
      <p:sp>
        <p:nvSpPr>
          <p:cNvPr id="6" name="M3 5곳, M6 10곳, M12 20곳을 목표로 자격·현지 범">
            <a:extLst xmlns:a="http://schemas.openxmlformats.org/drawingml/2006/main">
              <a:ext uri="{FF2B5EF4-FFF2-40B4-BE49-F238E27FC236}">
                <a16:creationId xmlns:a16="http://schemas.microsoft.com/office/drawing/2014/main" id="{64170A66-4A16-496D-94C8-06C6A01D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M3 5곳, M6 10곳, M12 20곳을 목표로 자격·현지 범위·서류·검증 만료일을 관리합니다. 로고만으로 제휴를 주장하지 않습니다.</a:t>
            </a:r>
          </a:p>
        </p:txBody>
      </p:sp>
      <p:sp>
        <p:nvSpPr>
          <p:cNvPr id="7" name="수요 확보">
            <a:extLst xmlns:a="http://schemas.openxmlformats.org/drawingml/2006/main">
              <a:ext uri="{FF2B5EF4-FFF2-40B4-BE49-F238E27FC236}">
                <a16:creationId xmlns:a16="http://schemas.microsoft.com/office/drawing/2014/main" id="{F133917F-AB26-4687-B885-8F1C19DAE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수요 확보</a:t>
            </a:r>
          </a:p>
        </p:txBody>
      </p:sp>
      <p:sp>
        <p:nvSpPr>
          <p:cNvPr id="8" name="국가 가이드·파트너 콘텐츠·커뮤니티 협력에서 동의한 유효 문의를">
            <a:extLst xmlns:a="http://schemas.openxmlformats.org/drawingml/2006/main">
              <a:ext uri="{FF2B5EF4-FFF2-40B4-BE49-F238E27FC236}">
                <a16:creationId xmlns:a16="http://schemas.microsoft.com/office/drawing/2014/main" id="{EB49DC2F-F902-40F5-829A-6922C2DE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 가이드·파트너 콘텐츠·커뮤니티 협력에서 동의한 유효 문의를 만듭니다. 문의 획득비·응답 시간·계약 전환을 측정합니다.</a:t>
            </a:r>
          </a:p>
        </p:txBody>
      </p:sp>
      <p:sp>
        <p:nvSpPr>
          <p:cNvPr id="9" name="거래 수락">
            <a:extLst xmlns:a="http://schemas.openxmlformats.org/drawingml/2006/main">
              <a:ext uri="{FF2B5EF4-FFF2-40B4-BE49-F238E27FC236}">
                <a16:creationId xmlns:a16="http://schemas.microsoft.com/office/drawing/2014/main" id="{0437B151-1475-4B9B-83DF-65823CD8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거래 수락</a:t>
            </a:r>
          </a:p>
        </p:txBody>
      </p:sp>
      <p:sp>
        <p:nvSpPr>
          <p:cNvPr id="10" name="월 1,000건 유효 문의 × 완료율 10% = M12 100건">
            <a:extLst xmlns:a="http://schemas.openxmlformats.org/drawingml/2006/main">
              <a:ext uri="{FF2B5EF4-FFF2-40B4-BE49-F238E27FC236}">
                <a16:creationId xmlns:a16="http://schemas.microsoft.com/office/drawing/2014/main" id="{C4D19685-7B2B-48FC-B794-3B2482BF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1,000건 유효 문의 × 완료율 10% = M12 100건 가정. 인수·완료·취소·환불·입금을 대조해야 거래로 인정합니다.</a:t>
            </a:r>
          </a:p>
        </p:txBody>
      </p:sp>
      <p:sp>
        <p:nvSpPr>
          <p:cNvPr id="11" name="동의 없이 커뮤니티 개인정보를 수집하지 않습니다. 초기 후보 업">
            <a:extLst xmlns:a="http://schemas.openxmlformats.org/drawingml/2006/main">
              <a:ext uri="{FF2B5EF4-FFF2-40B4-BE49-F238E27FC236}">
                <a16:creationId xmlns:a16="http://schemas.microsoft.com/office/drawing/2014/main" id="{C30F5537-F373-4EE3-BCE7-A13D784E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동의 없이 커뮤니티 개인정보를 수집하지 않습니다. 초기 후보 업체 수를 검증 파트너 실적으로 제시하지 않습니다.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3714F27E-C3B3-456D-A79E-24A6324D0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9228078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E2DB99DD-7840-4563-B5EC-1608A3B0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02B205CB-2DAE-4BCD-94F6-611C48BE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현재 증거와 실사 대상">
            <a:extLst xmlns:a="http://schemas.openxmlformats.org/drawingml/2006/main">
              <a:ext uri="{FF2B5EF4-FFF2-40B4-BE49-F238E27FC236}">
                <a16:creationId xmlns:a16="http://schemas.microsoft.com/office/drawing/2014/main" id="{603FAA88-0C7D-42EF-9FF2-26E2B185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현재 증거와 실사 대상</a:t>
            </a:r>
          </a:p>
        </p:txBody>
      </p:sp>
      <p:sp>
        <p:nvSpPr>
          <p:cNvPr id="4" name="제품의 공개 운영과 고객·매출의 증명 수준을 구분합니다.">
            <a:extLst xmlns:a="http://schemas.openxmlformats.org/drawingml/2006/main">
              <a:ext uri="{FF2B5EF4-FFF2-40B4-BE49-F238E27FC236}">
                <a16:creationId xmlns:a16="http://schemas.microsoft.com/office/drawing/2014/main" id="{0F9E4488-2E8E-4E6A-AA3C-74A9FD4D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제품의 공개 운영과 고객·매출의 증명 수준을 구분합니다.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4FBD89-99DE-4DDA-BF0E-B70E22028C3D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항목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가능한 근거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 전 확보할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 운영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파트너·문의·계약 업무 공개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실고객 동의·핵심 과업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성과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고객·매출·유지율 미확인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계약·청구·입금·기간별 코호트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인력·권리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CTO 정해성 공개 프로필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재직·참여율·IP 양도·용역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검증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개발·소프트웨어 검증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실기관·실이용자 수락·지원 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공공 디렉터리·데모 계정·합성 데이터는 고객 실적에서 제외합니다">
            <a:extLst xmlns:a="http://schemas.openxmlformats.org/drawingml/2006/main">
              <a:ext uri="{FF2B5EF4-FFF2-40B4-BE49-F238E27FC236}">
                <a16:creationId xmlns:a16="http://schemas.microsoft.com/office/drawing/2014/main" id="{28591902-D355-408D-88F6-77D90070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공공 디렉터리·데모 계정·합성 데이터는 고객 실적에서 제외합니다. 비공개 자료를 확인하지 않은 상태입니다.</a:t>
            </a:r>
          </a:p>
        </p:txBody>
      </p:sp>
      <p:sp>
        <p:nvSpPr>
          <p:cNvPr id="7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AAF1837A-043F-400F-B5AC-BA79B59D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2077714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338D3581-58B9-43F5-94C3-6247F461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09652538-4EDA-4290-B3DC-C374D903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12개월 매출·현금 계획">
            <a:extLst xmlns:a="http://schemas.openxmlformats.org/drawingml/2006/main">
              <a:ext uri="{FF2B5EF4-FFF2-40B4-BE49-F238E27FC236}">
                <a16:creationId xmlns:a16="http://schemas.microsoft.com/office/drawing/2014/main" id="{B1D803A3-21F3-4B15-A744-D4A3304C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매출·현금 계획</a:t>
            </a:r>
          </a:p>
        </p:txBody>
      </p:sp>
      <p:sp>
        <p:nvSpPr>
          <p:cNvPr id="4" name="단위: 만원. 모든 값은 가정이며 승인된 예산·매출 전망이 아닙">
            <a:extLst xmlns:a="http://schemas.openxmlformats.org/drawingml/2006/main">
              <a:ext uri="{FF2B5EF4-FFF2-40B4-BE49-F238E27FC236}">
                <a16:creationId xmlns:a16="http://schemas.microsoft.com/office/drawing/2014/main" id="{6D6702DD-F8DF-43ED-8E98-16BC9157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모든 값은 가정이며 승인된 예산·매출 전망이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FF2194-5CC8-40EA-BB18-E2705CE14580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플랫폼 매출 / 현금 지출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기말 자금 / 월말 규모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0만원 / 5,550만원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14,910만원 / 0건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135만원 / 4,410만원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10,635만원 / 15건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540만원 / 4,590만원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6,585만원 / 55건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1,147.5만원 / 4,860만원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2,872.5만원 / 100건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새 유료 고객군만 계산한 12개월 시나리오. 기존 매출·현금·부">
            <a:extLst xmlns:a="http://schemas.openxmlformats.org/drawingml/2006/main">
              <a:ext uri="{FF2B5EF4-FFF2-40B4-BE49-F238E27FC236}">
                <a16:creationId xmlns:a16="http://schemas.microsoft.com/office/drawing/2014/main" id="{62368EC5-7EAF-4AC4-9928-0FBEC89E2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새 유료 고객군만 계산한 12개월 시나리오. 기존 매출·현금·부채는 미확인. VAT·법인세·금융비용 제외, 할인·이탈은 월평균 순유료 수에 반영하는 가정. 입금은 같은 달, 초기비는 M1. 총매출 1,822.5만원, 총지출 19,410만원, 순현금소진 17,587.5만원.</a:t>
            </a:r>
          </a:p>
        </p:txBody>
      </p:sp>
      <p:sp>
        <p:nvSpPr>
          <p:cNvPr id="7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59CCA799-31FE-4E09-AF54-52E8B894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3468823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D264C141-998E-48BE-83B5-707D48A05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1A03C942-6F59-4212-BEE4-1F192EDF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단위 경제성과 손익분기">
            <a:extLst xmlns:a="http://schemas.openxmlformats.org/drawingml/2006/main">
              <a:ext uri="{FF2B5EF4-FFF2-40B4-BE49-F238E27FC236}">
                <a16:creationId xmlns:a16="http://schemas.microsoft.com/office/drawing/2014/main" id="{C1847259-4585-4B18-90CB-A2EA59BB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단위 경제성과 손익분기</a:t>
            </a:r>
          </a:p>
        </p:txBody>
      </p:sp>
      <p:sp>
        <p:nvSpPr>
          <p:cNvPr id="4" name="월 고정지출을 감당하려면 목표 고객 규모를 넘어선 확장이 필요합">
            <a:extLst xmlns:a="http://schemas.openxmlformats.org/drawingml/2006/main">
              <a:ext uri="{FF2B5EF4-FFF2-40B4-BE49-F238E27FC236}">
                <a16:creationId xmlns:a16="http://schemas.microsoft.com/office/drawing/2014/main" id="{C024C5A3-31CE-4D1F-AA27-7C3DCD7A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고정지출을 감당하려면 목표 고객 규모를 넘어선 확장이 필요합니다.</a:t>
            </a:r>
          </a:p>
        </p:txBody>
      </p:sp>
      <p:sp>
        <p:nvSpPr>
          <p:cNvPr id="5" name="단위 기여이익">
            <a:extLst xmlns:a="http://schemas.openxmlformats.org/drawingml/2006/main">
              <a:ext uri="{FF2B5EF4-FFF2-40B4-BE49-F238E27FC236}">
                <a16:creationId xmlns:a16="http://schemas.microsoft.com/office/drawing/2014/main" id="{F6CEC132-29A7-47F6-9134-E0D4EB7C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단위 기여이익</a:t>
            </a:r>
          </a:p>
        </p:txBody>
      </p:sp>
      <p:sp>
        <p:nvSpPr>
          <p:cNvPr id="6" name="거래당 플랫폼 수수료 4.5만원 − 직접 변동원가 2만원 = 2">
            <a:extLst xmlns:a="http://schemas.openxmlformats.org/drawingml/2006/main">
              <a:ext uri="{FF2B5EF4-FFF2-40B4-BE49-F238E27FC236}">
                <a16:creationId xmlns:a16="http://schemas.microsoft.com/office/drawing/2014/main" id="{B628D51A-6995-4F9C-9F25-ECAE6AA4B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거래당 플랫폼 수수료 4.5만원 − 직접 변동원가 2만원 = 2.5만원. 변동원가는 추가 사용량·외부 처리비 가정입니다.</a:t>
            </a:r>
          </a:p>
        </p:txBody>
      </p:sp>
      <p:sp>
        <p:nvSpPr>
          <p:cNvPr id="7" name="고객 획득">
            <a:extLst xmlns:a="http://schemas.openxmlformats.org/drawingml/2006/main">
              <a:ext uri="{FF2B5EF4-FFF2-40B4-BE49-F238E27FC236}">
                <a16:creationId xmlns:a16="http://schemas.microsoft.com/office/drawing/2014/main" id="{7E822582-28EA-443E-845D-00138252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고객 획득</a:t>
            </a:r>
          </a:p>
        </p:txBody>
      </p:sp>
      <p:sp>
        <p:nvSpPr>
          <p:cNvPr id="8" name="완료 1건 획득비 상한 가정 1만 5천원. 기여이익 2만 5천원">
            <a:extLst xmlns:a="http://schemas.openxmlformats.org/drawingml/2006/main">
              <a:ext uri="{FF2B5EF4-FFF2-40B4-BE49-F238E27FC236}">
                <a16:creationId xmlns:a16="http://schemas.microsoft.com/office/drawing/2014/main" id="{87182598-D0FA-43E6-B731-223547FB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완료 1건 획득비 상한 가정 1만 5천원. 기여이익 2만 5천원 중 1만원을 남깁니다. 반복 구매·LTV는 실측 전입니다.</a:t>
            </a:r>
          </a:p>
        </p:txBody>
      </p:sp>
      <p:sp>
        <p:nvSpPr>
          <p:cNvPr id="9" name="손익분기">
            <a:extLst xmlns:a="http://schemas.openxmlformats.org/drawingml/2006/main">
              <a:ext uri="{FF2B5EF4-FFF2-40B4-BE49-F238E27FC236}">
                <a16:creationId xmlns:a16="http://schemas.microsoft.com/office/drawing/2014/main" id="{45C6D638-372C-4A26-95B7-1F0FE58A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손익분기</a:t>
            </a:r>
          </a:p>
        </p:txBody>
      </p:sp>
      <p:sp>
        <p:nvSpPr>
          <p:cNvPr id="10" name="월 고정비 1,450만원 ÷ 단위 기여이익 = 580건/월. M">
            <a:extLst xmlns:a="http://schemas.openxmlformats.org/drawingml/2006/main">
              <a:ext uri="{FF2B5EF4-FFF2-40B4-BE49-F238E27FC236}">
                <a16:creationId xmlns:a16="http://schemas.microsoft.com/office/drawing/2014/main" id="{F83BAC0F-A49C-44C5-B68B-1B5FE231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고정비 1,450만원 ÷ 단위 기여이익 = 580건/월. M12 목표 100건/월에서는 회사 전체 흑자에 도달하지 않습니다.</a:t>
            </a:r>
          </a:p>
        </p:txBody>
      </p:sp>
      <p:sp>
        <p:nvSpPr>
          <p:cNvPr id="11" name="고객획득비는 현장·영업 예산 내 집행 상한 가정으로 추가 이중 ">
            <a:extLst xmlns:a="http://schemas.openxmlformats.org/drawingml/2006/main">
              <a:ext uri="{FF2B5EF4-FFF2-40B4-BE49-F238E27FC236}">
                <a16:creationId xmlns:a16="http://schemas.microsoft.com/office/drawing/2014/main" id="{BBEF2DEE-4D23-4588-88BA-076C342DB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고객획득비는 현장·영업 예산 내 집행 상한 가정으로 추가 이중 차감하지 않습니다. 실제 원가·해지·환불·현금 회수로 재산정합니다.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286B9867-1764-426F-8B1F-50E34213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82462821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9D0AE333-A66E-4F3D-A322-B3DD4B26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9A417FA9-8E32-4A06-94A0-05D209BB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12개월 자금 사용 기준안">
            <a:extLst xmlns:a="http://schemas.openxmlformats.org/drawingml/2006/main">
              <a:ext uri="{FF2B5EF4-FFF2-40B4-BE49-F238E27FC236}">
                <a16:creationId xmlns:a16="http://schemas.microsoft.com/office/drawing/2014/main" id="{47C06B2F-9969-4E55-8E67-A7CCC494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자금 사용 기준안</a:t>
            </a:r>
          </a:p>
        </p:txBody>
      </p:sp>
      <p:sp>
        <p:nvSpPr>
          <p:cNvPr id="4" name="단위: 만원. 인건비는 채용·외주·기존 인력 배분을 검토하기 위">
            <a:extLst xmlns:a="http://schemas.openxmlformats.org/drawingml/2006/main">
              <a:ext uri="{FF2B5EF4-FFF2-40B4-BE49-F238E27FC236}">
                <a16:creationId xmlns:a16="http://schemas.microsoft.com/office/drawing/2014/main" id="{3108156E-B5D2-4A67-AEA9-E5F4D36E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인건비는 채용·외주·기존 인력 배분을 검토하기 위한 가정입니다.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F05845-3A26-4457-A66C-87AAF5699B6B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용도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산정식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12개월 예산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제품·운영 인력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2명 × 월 500만원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인프라·현장 도입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300만원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3,600만원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전문가·준법 검토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150만원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1,800만원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초기비·예비비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1,200만원 + 기준예산의 10%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3,060만원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합계 20,460만원. 인건비 가정에 고용 부대비용 포함. 변동">
            <a:extLst xmlns:a="http://schemas.openxmlformats.org/drawingml/2006/main">
              <a:ext uri="{FF2B5EF4-FFF2-40B4-BE49-F238E27FC236}">
                <a16:creationId xmlns:a16="http://schemas.microsoft.com/office/drawing/2014/main" id="{80E70C48-CD28-44B2-9918-F957200D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합계 20,460만원. 인건비 가정에 고용 부대비용 포함. 변동원가는 매출 시나리오에서 별도 차감합니다. 견적·고용 계약은 미확정.</a:t>
            </a:r>
          </a:p>
        </p:txBody>
      </p:sp>
      <p:sp>
        <p:nvSpPr>
          <p:cNvPr id="7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A223C300-B0AE-4899-8AD1-D8CE24A0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4812940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8DA46188-0F8A-4D6C-BCD3-94F6C4DF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367D26EB-8EA9-448F-AA34-D0B6A1B5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자금 규모와 생존 기간">
            <a:extLst xmlns:a="http://schemas.openxmlformats.org/drawingml/2006/main">
              <a:ext uri="{FF2B5EF4-FFF2-40B4-BE49-F238E27FC236}">
                <a16:creationId xmlns:a16="http://schemas.microsoft.com/office/drawing/2014/main" id="{8E1079F2-9499-4454-8472-D9E8A405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자금 규모와 생존 기간</a:t>
            </a:r>
          </a:p>
        </p:txBody>
      </p:sp>
      <p:sp>
        <p:nvSpPr>
          <p:cNvPr id="4" name="매출 유입 없이도 12개월 검증을 수행하는 비용에서 역산합니다.">
            <a:extLst xmlns:a="http://schemas.openxmlformats.org/drawingml/2006/main">
              <a:ext uri="{FF2B5EF4-FFF2-40B4-BE49-F238E27FC236}">
                <a16:creationId xmlns:a16="http://schemas.microsoft.com/office/drawing/2014/main" id="{BC4E0400-EC46-4406-A7FC-72255A0D7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매출 유입 없이도 12개월 검증을 수행하는 비용에서 역산합니다.</a:t>
            </a:r>
          </a:p>
        </p:txBody>
      </p:sp>
      <p:sp>
        <p:nvSpPr>
          <p:cNvPr id="5" name="산정 근거">
            <a:extLst xmlns:a="http://schemas.openxmlformats.org/drawingml/2006/main">
              <a:ext uri="{FF2B5EF4-FFF2-40B4-BE49-F238E27FC236}">
                <a16:creationId xmlns:a16="http://schemas.microsoft.com/office/drawing/2014/main" id="{32F94592-5C33-42B8-993E-F3D8551B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산정 근거</a:t>
            </a:r>
          </a:p>
        </p:txBody>
      </p:sp>
      <p:sp>
        <p:nvSpPr>
          <p:cNvPr id="6" name="월 고정지출 1,450만원 × 12 + 초기비 1,200만원 +">
            <a:extLst xmlns:a="http://schemas.openxmlformats.org/drawingml/2006/main">
              <a:ext uri="{FF2B5EF4-FFF2-40B4-BE49-F238E27FC236}">
                <a16:creationId xmlns:a16="http://schemas.microsoft.com/office/drawing/2014/main" id="{D7553F28-CEF5-44F7-824B-76EBDDB7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고정지출 1,450만원 × 12 + 초기비 1,200만원 + 예비비 1,860만원 = 20,460만원.</a:t>
            </a:r>
          </a:p>
        </p:txBody>
      </p:sp>
      <p:sp>
        <p:nvSpPr>
          <p:cNvPr id="7" name="기준·지연">
            <a:extLst xmlns:a="http://schemas.openxmlformats.org/drawingml/2006/main">
              <a:ext uri="{FF2B5EF4-FFF2-40B4-BE49-F238E27FC236}">
                <a16:creationId xmlns:a16="http://schemas.microsoft.com/office/drawing/2014/main" id="{4EB31ACC-1893-40CF-B56B-2374008FE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기준·지연</a:t>
            </a:r>
          </a:p>
        </p:txBody>
      </p:sp>
      <p:sp>
        <p:nvSpPr>
          <p:cNvPr id="8" name="무매출 가정의 자금 지속기간 13.3개월. 12개월 뒤 예비비 ">
            <a:extLst xmlns:a="http://schemas.openxmlformats.org/drawingml/2006/main">
              <a:ext uri="{FF2B5EF4-FFF2-40B4-BE49-F238E27FC236}">
                <a16:creationId xmlns:a16="http://schemas.microsoft.com/office/drawing/2014/main" id="{74D73FB6-032F-4BBF-BC2D-2509DD43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 가정의 자금 지속기간 13.3개월. 12개월 뒤 예비비 1,860만원를 남깁니다. 실제 보유현금은 실사로 대조합니다.</a:t>
            </a:r>
          </a:p>
        </p:txBody>
      </p:sp>
      <p:sp>
        <p:nvSpPr>
          <p:cNvPr id="9" name="비용 상승">
            <a:extLst xmlns:a="http://schemas.openxmlformats.org/drawingml/2006/main">
              <a:ext uri="{FF2B5EF4-FFF2-40B4-BE49-F238E27FC236}">
                <a16:creationId xmlns:a16="http://schemas.microsoft.com/office/drawing/2014/main" id="{CCE72FCC-B595-4B5A-A3D8-C83BC0305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비용 상승</a:t>
            </a:r>
          </a:p>
        </p:txBody>
      </p:sp>
      <p:sp>
        <p:nvSpPr>
          <p:cNvPr id="10" name="무매출·고정비 15% 상승 시 11.6개월, 12개월 부족액 7">
            <a:extLst xmlns:a="http://schemas.openxmlformats.org/drawingml/2006/main">
              <a:ext uri="{FF2B5EF4-FFF2-40B4-BE49-F238E27FC236}">
                <a16:creationId xmlns:a16="http://schemas.microsoft.com/office/drawing/2014/main" id="{3C4617BF-739C-4F61-8D00-309A6CCA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무매출·고정비 15% 상승 시 11.6개월, 12개월 부족액 750만원. M6에 신규 지출·확장 범위를 재심의합니다.</a:t>
            </a:r>
          </a:p>
        </p:txBody>
      </p:sp>
      <p:sp>
        <p:nvSpPr>
          <p:cNvPr id="11" name="협의용 신규 자금 시나리오. 확정 투자 희망액·라운드 개시 공고">
            <a:extLst xmlns:a="http://schemas.openxmlformats.org/drawingml/2006/main">
              <a:ext uri="{FF2B5EF4-FFF2-40B4-BE49-F238E27FC236}">
                <a16:creationId xmlns:a16="http://schemas.microsoft.com/office/drawing/2014/main" id="{823C27DE-F426-495E-9ACB-37381E300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협의용 신규 자금 시나리오. 확정 투자 희망액·라운드 개시 공고가 아닙니다. 기존 의무·채무·세금은 별도 반영 후 확정.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90C53F9F-3D32-469B-88B4-2CC2F167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5284455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67F87D8C-6BBB-44BA-8F13-E0AFE34BC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EED163D6-1435-439B-8108-D4823D15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투자 후 검증 목표">
            <a:extLst xmlns:a="http://schemas.openxmlformats.org/drawingml/2006/main">
              <a:ext uri="{FF2B5EF4-FFF2-40B4-BE49-F238E27FC236}">
                <a16:creationId xmlns:a16="http://schemas.microsoft.com/office/drawing/2014/main" id="{0756B7D2-28D3-4904-A684-9D25A9E8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후 검증 목표</a:t>
            </a:r>
          </a:p>
        </p:txBody>
      </p:sp>
      <p:sp>
        <p:nvSpPr>
          <p:cNvPr id="4" name="한 국가 연결에서 공급·문의·거래를 순서대로 확인합니다.">
            <a:extLst xmlns:a="http://schemas.openxmlformats.org/drawingml/2006/main">
              <a:ext uri="{FF2B5EF4-FFF2-40B4-BE49-F238E27FC236}">
                <a16:creationId xmlns:a16="http://schemas.microsoft.com/office/drawing/2014/main" id="{64DE6396-6CA7-4A95-9B92-1AB55532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한 국가 연결에서 공급·문의·거래를 순서대로 확인합니다.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75C63-BB3E-46E7-A50B-DC20594C2CE4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기간·책임 역할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목표·분모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진행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 / 파트너 운영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검토 파트너 5곳, 서류 항목 100%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범위·만료일·책임 공개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 / 거래 책임자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 10곳, M6 완료 15건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PG·환불·이체 실제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 / 도입·지원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 15곳, M9 완료 55건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유효 문의→완료 10% 목표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 / 사업 책임자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 20곳, M12 완료 100건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완료 정의·분쟁·입금 대조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유효 문의는 동의·연락·구체적 서비스 의사를 확인한 건입니다. ">
            <a:extLst xmlns:a="http://schemas.openxmlformats.org/drawingml/2006/main">
              <a:ext uri="{FF2B5EF4-FFF2-40B4-BE49-F238E27FC236}">
                <a16:creationId xmlns:a16="http://schemas.microsoft.com/office/drawing/2014/main" id="{98452D5E-FF05-4CF1-B029-AE7FFE2B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유효 문의는 동의·연락·구체적 서비스 의사를 확인한 건입니다. M12 100건에 월 1,000건 유효 문의가 필요합니다. M6 정산 수락 미달이면 거래 확대를 중단합니다.</a:t>
            </a:r>
          </a:p>
        </p:txBody>
      </p:sp>
      <p:sp>
        <p:nvSpPr>
          <p:cNvPr id="7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4CB895AC-BC6E-4599-8FFE-CC6B384C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56206202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DB76AA07-4241-4192-B9E1-2FAB2F0E2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B7A814DE-63AD-4A5D-8083-B33BAC7CB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실행 조직과 채용 계획">
            <a:extLst xmlns:a="http://schemas.openxmlformats.org/drawingml/2006/main">
              <a:ext uri="{FF2B5EF4-FFF2-40B4-BE49-F238E27FC236}">
                <a16:creationId xmlns:a16="http://schemas.microsoft.com/office/drawing/2014/main" id="{2F293B5C-49B4-4D06-B375-10AF54AA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실행 조직과 채용 계획</a:t>
            </a:r>
          </a:p>
        </p:txBody>
      </p:sp>
      <p:sp>
        <p:nvSpPr>
          <p:cNvPr id="4" name="확인된 기술 리더십과 투자 후 확보할 역할을 나눕니다.">
            <a:extLst xmlns:a="http://schemas.openxmlformats.org/drawingml/2006/main">
              <a:ext uri="{FF2B5EF4-FFF2-40B4-BE49-F238E27FC236}">
                <a16:creationId xmlns:a16="http://schemas.microsoft.com/office/drawing/2014/main" id="{EDF1CCB3-1291-4F78-8C8B-42CC14A7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확인된 기술 리더십과 투자 후 확보할 역할을 나눕니다.</a:t>
            </a:r>
          </a:p>
        </p:txBody>
      </p:sp>
      <p:sp>
        <p:nvSpPr>
          <p:cNvPr id="5" name="기술 책임">
            <a:extLst xmlns:a="http://schemas.openxmlformats.org/drawingml/2006/main">
              <a:ext uri="{FF2B5EF4-FFF2-40B4-BE49-F238E27FC236}">
                <a16:creationId xmlns:a16="http://schemas.microsoft.com/office/drawing/2014/main" id="{7175A7B8-41DF-4964-B6D2-37CEE6D6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기술 책임</a:t>
            </a:r>
          </a:p>
        </p:txBody>
      </p:sp>
      <p:sp>
        <p:nvSpPr>
          <p:cNvPr id="6" name="CTO 정해성의 공개 제품·연구 이력을 확인할 수 있습니다. 재">
            <a:extLst xmlns:a="http://schemas.openxmlformats.org/drawingml/2006/main">
              <a:ext uri="{FF2B5EF4-FFF2-40B4-BE49-F238E27FC236}">
                <a16:creationId xmlns:a16="http://schemas.microsoft.com/office/drawing/2014/main" id="{5A9A4803-814A-48DF-B926-F1E91FFE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CTO 정해성의 공개 제품·연구 이력을 확인할 수 있습니다. 재직·주당 참여시간과 기존 인력 구성은 실사 자료로 확인합니다.</a:t>
            </a:r>
          </a:p>
        </p:txBody>
      </p:sp>
      <p:sp>
        <p:nvSpPr>
          <p:cNvPr id="7" name="전담 역할">
            <a:extLst xmlns:a="http://schemas.openxmlformats.org/drawingml/2006/main">
              <a:ext uri="{FF2B5EF4-FFF2-40B4-BE49-F238E27FC236}">
                <a16:creationId xmlns:a16="http://schemas.microsoft.com/office/drawing/2014/main" id="{215DF65F-E0AB-4FF0-BAFA-6DB26BB2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전담 역할</a:t>
            </a:r>
          </a:p>
        </p:txBody>
      </p:sp>
      <p:sp>
        <p:nvSpPr>
          <p:cNvPr id="8" name="2명 상당의 배정 예산 가정. 제품·기술 1명과 고객 도입·운영">
            <a:extLst xmlns:a="http://schemas.openxmlformats.org/drawingml/2006/main">
              <a:ext uri="{FF2B5EF4-FFF2-40B4-BE49-F238E27FC236}">
                <a16:creationId xmlns:a16="http://schemas.microsoft.com/office/drawing/2014/main" id="{545A9152-3F10-48A6-AA7B-A51BDCA4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2명 상당의 배정 예산 가정. 제품·기술 1명과 고객 도입·운영 1명을 확보하며 기존 인력 포함 여부를 계약 전 정합니다.</a:t>
            </a:r>
          </a:p>
        </p:txBody>
      </p:sp>
      <p:sp>
        <p:nvSpPr>
          <p:cNvPr id="9" name="전문 검토">
            <a:extLst xmlns:a="http://schemas.openxmlformats.org/drawingml/2006/main">
              <a:ext uri="{FF2B5EF4-FFF2-40B4-BE49-F238E27FC236}">
                <a16:creationId xmlns:a16="http://schemas.microsoft.com/office/drawing/2014/main" id="{AB1E737F-E6C1-41F9-BCAF-238D1EF0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전문 검토</a:t>
            </a:r>
          </a:p>
        </p:txBody>
      </p:sp>
      <p:sp>
        <p:nvSpPr>
          <p:cNvPr id="10" name="국제결혼·개인정보·현지 계약 검토와 통번역은 외부 전문 계약으로">
            <a:extLst xmlns:a="http://schemas.openxmlformats.org/drawingml/2006/main">
              <a:ext uri="{FF2B5EF4-FFF2-40B4-BE49-F238E27FC236}">
                <a16:creationId xmlns:a16="http://schemas.microsoft.com/office/drawing/2014/main" id="{B77ADF5E-F39A-4288-81D4-7BF0F85E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국제결혼·개인정보·현지 계약 검토와 통번역은 외부 전문 계약으로 확보합니다.</a:t>
            </a:r>
          </a:p>
        </p:txBody>
      </p:sp>
      <p:sp>
        <p:nvSpPr>
          <p:cNvPr id="11" name="이름이 공개되지 않은 구성원·자문·채용 인원을 현재 재직자로 표">
            <a:extLst xmlns:a="http://schemas.openxmlformats.org/drawingml/2006/main">
              <a:ext uri="{FF2B5EF4-FFF2-40B4-BE49-F238E27FC236}">
                <a16:creationId xmlns:a16="http://schemas.microsoft.com/office/drawing/2014/main" id="{3437260B-7621-47E2-99EA-677CD25B6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이름이 공개되지 않은 구성원·자문·채용 인원을 현재 재직자로 표시하지 않습니다. 책임자 배정은 실행 착수 전 완료합니다.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519F3E99-AC0B-4C24-A67E-3256A04C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85002549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A5681604-C812-43EF-B20E-27051D81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FDA632DA-BBA9-4098-9869-10AABB2D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투자 주체와 권리 범위">
            <a:extLst xmlns:a="http://schemas.openxmlformats.org/drawingml/2006/main">
              <a:ext uri="{FF2B5EF4-FFF2-40B4-BE49-F238E27FC236}">
                <a16:creationId xmlns:a16="http://schemas.microsoft.com/office/drawing/2014/main" id="{854AF16B-6BB6-4DEB-A955-3E6D3185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주체와 권리 범위</a:t>
            </a:r>
          </a:p>
        </p:txBody>
      </p:sp>
      <p:sp>
        <p:nvSpPr>
          <p:cNvPr id="4" name="제품별 사업 제안과 실제 주식·권리의 발행 주체를 분명히 합니다">
            <a:extLst xmlns:a="http://schemas.openxmlformats.org/drawingml/2006/main">
              <a:ext uri="{FF2B5EF4-FFF2-40B4-BE49-F238E27FC236}">
                <a16:creationId xmlns:a16="http://schemas.microsoft.com/office/drawing/2014/main" id="{F44023CE-13A4-4432-841E-548CDB44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제품별 사업 제안과 실제 주식·권리의 발행 주체를 분명히 합니다.</a:t>
            </a:r>
          </a:p>
        </p:txBody>
      </p:sp>
      <p:sp>
        <p:nvSpPr>
          <p:cNvPr id="5" name="투자 대상">
            <a:extLst xmlns:a="http://schemas.openxmlformats.org/drawingml/2006/main">
              <a:ext uri="{FF2B5EF4-FFF2-40B4-BE49-F238E27FC236}">
                <a16:creationId xmlns:a16="http://schemas.microsoft.com/office/drawing/2014/main" id="{814183FF-DBFD-4233-A9CC-A6D7352F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투자 대상</a:t>
            </a:r>
          </a:p>
        </p:txBody>
      </p:sp>
      <p:sp>
        <p:nvSpPr>
          <p:cNvPr id="6" name="현재 공개 사업 구조상 DAL 산하 제품입니다. 주식 발행 법인">
            <a:extLst xmlns:a="http://schemas.openxmlformats.org/drawingml/2006/main">
              <a:ext uri="{FF2B5EF4-FFF2-40B4-BE49-F238E27FC236}">
                <a16:creationId xmlns:a16="http://schemas.microsoft.com/office/drawing/2014/main" id="{83398259-868F-4751-933D-8B826920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현재 공개 사업 구조상 DAL 산하 제품입니다. 주식 발행 법인명·등기·주주명부·기존 약정은 투자 계약 전에 확인합니다.</a:t>
            </a:r>
          </a:p>
        </p:txBody>
      </p:sp>
      <p:sp>
        <p:nvSpPr>
          <p:cNvPr id="7" name="자산과 계약">
            <a:extLst xmlns:a="http://schemas.openxmlformats.org/drawingml/2006/main">
              <a:ext uri="{FF2B5EF4-FFF2-40B4-BE49-F238E27FC236}">
                <a16:creationId xmlns:a16="http://schemas.microsoft.com/office/drawing/2014/main" id="{046F7F7B-4B40-4F1D-A2A9-4B94A210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자산과 계약</a:t>
            </a:r>
          </a:p>
        </p:txBody>
      </p:sp>
      <p:sp>
        <p:nvSpPr>
          <p:cNvPr id="8" name="코드·상표·콘텐츠·데이터의 권리와 인력 IP 양도, 오픈소스 의">
            <a:extLst xmlns:a="http://schemas.openxmlformats.org/drawingml/2006/main">
              <a:ext uri="{FF2B5EF4-FFF2-40B4-BE49-F238E27FC236}">
                <a16:creationId xmlns:a16="http://schemas.microsoft.com/office/drawing/2014/main" id="{A5633BE6-7E21-4B56-90B4-E16F2E08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코드·상표·콘텐츠·데이터의 권리와 인력 IP 양도, 오픈소스 의무, 외부 AI 계약을 자산별로 대조합니다.</a:t>
            </a:r>
          </a:p>
        </p:txBody>
      </p:sp>
      <p:sp>
        <p:nvSpPr>
          <p:cNvPr id="9" name="분리·중복">
            <a:extLst xmlns:a="http://schemas.openxmlformats.org/drawingml/2006/main">
              <a:ext uri="{FF2B5EF4-FFF2-40B4-BE49-F238E27FC236}">
                <a16:creationId xmlns:a16="http://schemas.microsoft.com/office/drawing/2014/main" id="{3C37D663-426D-4F03-9B0B-DBF0E3AA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분리·중복</a:t>
            </a:r>
          </a:p>
        </p:txBody>
      </p:sp>
      <p:sp>
        <p:nvSpPr>
          <p:cNvPr id="10" name="사업별 비용안은 DAL 통합안의 별도 실행 대안입니다. 같은 인">
            <a:extLst xmlns:a="http://schemas.openxmlformats.org/drawingml/2006/main">
              <a:ext uri="{FF2B5EF4-FFF2-40B4-BE49-F238E27FC236}">
                <a16:creationId xmlns:a16="http://schemas.microsoft.com/office/drawing/2014/main" id="{9225210C-5AC6-4A12-A410-F76C1B72A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사업별 비용안은 DAL 통합안의 별도 실행 대안입니다. 같은 인력·공통 기술 비용을 이중 유치·이중 청구하지 않습니다.</a:t>
            </a:r>
          </a:p>
        </p:txBody>
      </p:sp>
      <p:sp>
        <p:nvSpPr>
          <p:cNvPr id="11" name="Noah AI Labs는 별도 운영 법인입니다. 그 매출·고객·">
            <a:extLst xmlns:a="http://schemas.openxmlformats.org/drawingml/2006/main">
              <a:ext uri="{FF2B5EF4-FFF2-40B4-BE49-F238E27FC236}">
                <a16:creationId xmlns:a16="http://schemas.microsoft.com/office/drawing/2014/main" id="{7F3CDA67-9603-4076-8C4A-A4BD1227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Noah AI Labs는 별도 운영 법인입니다. 그 매출·고객·IP를 본 투자 대상에 자동 포함하지 않습니다.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BA3F76CB-8312-4482-92AA-D0A904FF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7358561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B388B501-42AC-449E-B879-2E3EA847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8">
            <a:extLst xmlns:a="http://schemas.openxmlformats.org/drawingml/2006/main">
              <a:ext uri="{FF2B5EF4-FFF2-40B4-BE49-F238E27FC236}">
                <a16:creationId xmlns:a16="http://schemas.microsoft.com/office/drawing/2014/main" id="{2B1095A4-BE4B-4669-9CA7-8A82D708A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18</a:t>
            </a:r>
          </a:p>
        </p:txBody>
      </p:sp>
      <p:sp>
        <p:nvSpPr>
          <p:cNvPr id="3" name="주요 위험과 집행 조건">
            <a:extLst xmlns:a="http://schemas.openxmlformats.org/drawingml/2006/main">
              <a:ext uri="{FF2B5EF4-FFF2-40B4-BE49-F238E27FC236}">
                <a16:creationId xmlns:a16="http://schemas.microsoft.com/office/drawing/2014/main" id="{EF5673E1-77A4-40AA-82BA-478B8EC2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주요 위험과 집행 조건</a:t>
            </a:r>
          </a:p>
        </p:txBody>
      </p:sp>
      <p:sp>
        <p:nvSpPr>
          <p:cNvPr id="4" name="공급 검증과 거래 책임을 사업 확대 조건으로 둡니다.">
            <a:extLst xmlns:a="http://schemas.openxmlformats.org/drawingml/2006/main">
              <a:ext uri="{FF2B5EF4-FFF2-40B4-BE49-F238E27FC236}">
                <a16:creationId xmlns:a16="http://schemas.microsoft.com/office/drawing/2014/main" id="{A82D95DA-BF84-4509-AE03-156709106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공급 검증과 거래 책임을 사업 확대 조건으로 둡니다.</a:t>
            </a:r>
          </a:p>
        </p:txBody>
      </p:sp>
      <p:sp>
        <p:nvSpPr>
          <p:cNvPr id="5" name="신뢰·인권">
            <a:extLst xmlns:a="http://schemas.openxmlformats.org/drawingml/2006/main">
              <a:ext uri="{FF2B5EF4-FFF2-40B4-BE49-F238E27FC236}">
                <a16:creationId xmlns:a16="http://schemas.microsoft.com/office/drawing/2014/main" id="{98B51700-B282-4DA8-9AFF-1195E138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신뢰·인권</a:t>
            </a:r>
          </a:p>
        </p:txBody>
      </p:sp>
      <p:sp>
        <p:nvSpPr>
          <p:cNvPr id="6" name="허위 정보·강압·차별·과잉 신원 노출을 관리합니다. 확인 범위·">
            <a:extLst xmlns:a="http://schemas.openxmlformats.org/drawingml/2006/main">
              <a:ext uri="{FF2B5EF4-FFF2-40B4-BE49-F238E27FC236}">
                <a16:creationId xmlns:a16="http://schemas.microsoft.com/office/drawing/2014/main" id="{DA2DBF52-70FF-4CC4-B570-804C6E8DA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허위 정보·강압·차별·과잉 신원 노출을 관리합니다. 확인 범위·신고·분쟁 처리 책임을 공개하고 자격과 계약을 재검토합니다.</a:t>
            </a:r>
          </a:p>
        </p:txBody>
      </p:sp>
      <p:sp>
        <p:nvSpPr>
          <p:cNvPr id="7" name="현지·거래">
            <a:extLst xmlns:a="http://schemas.openxmlformats.org/drawingml/2006/main">
              <a:ext uri="{FF2B5EF4-FFF2-40B4-BE49-F238E27FC236}">
                <a16:creationId xmlns:a16="http://schemas.microsoft.com/office/drawing/2014/main" id="{E96D0AE5-BE15-4BC8-A464-C584A6F1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현지·거래</a:t>
            </a:r>
          </a:p>
        </p:txBody>
      </p:sp>
      <p:sp>
        <p:nvSpPr>
          <p:cNvPr id="8" name="국가별 중개·전문 업무·개인정보 규정은 자격 있는 검토자가 확인">
            <a:extLst xmlns:a="http://schemas.openxmlformats.org/drawingml/2006/main">
              <a:ext uri="{FF2B5EF4-FFF2-40B4-BE49-F238E27FC236}">
                <a16:creationId xmlns:a16="http://schemas.microsoft.com/office/drawing/2014/main" id="{859A03DB-035E-44EC-9162-BDB364A0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국가별 중개·전문 업무·개인정보 규정은 자격 있는 검토자가 확인합니다. 결제·환불·실 이체 수락 전 거래 확대를 보류합니다.</a:t>
            </a:r>
          </a:p>
        </p:txBody>
      </p:sp>
      <p:sp>
        <p:nvSpPr>
          <p:cNvPr id="9" name="경제성">
            <a:extLst xmlns:a="http://schemas.openxmlformats.org/drawingml/2006/main">
              <a:ext uri="{FF2B5EF4-FFF2-40B4-BE49-F238E27FC236}">
                <a16:creationId xmlns:a16="http://schemas.microsoft.com/office/drawing/2014/main" id="{7AA80F53-3067-4CB2-80B2-7B518005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경제성</a:t>
            </a:r>
          </a:p>
        </p:txBody>
      </p:sp>
      <p:sp>
        <p:nvSpPr>
          <p:cNvPr id="10" name="월 1,000건 유효 문의와 10% 완료율은 실증 전 가설입니다">
            <a:extLst xmlns:a="http://schemas.openxmlformats.org/drawingml/2006/main">
              <a:ext uri="{FF2B5EF4-FFF2-40B4-BE49-F238E27FC236}">
                <a16:creationId xmlns:a16="http://schemas.microsoft.com/office/drawing/2014/main" id="{251B02F7-AE29-4156-A1B6-41E56F07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1,000건 유효 문의와 10% 완료율은 실증 전 가설입니다. M6 문의·완료·입금의 연결이 미달하면 채널과 예산을 재설계합니다.</a:t>
            </a:r>
          </a:p>
        </p:txBody>
      </p:sp>
      <p:sp>
        <p:nvSpPr>
          <p:cNvPr id="11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9081B1E7-D793-462B-ACA4-DCA36816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85169931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7DBBD838-B284-452E-935F-AA2EE997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19">
            <a:extLst xmlns:a="http://schemas.openxmlformats.org/drawingml/2006/main">
              <a:ext uri="{FF2B5EF4-FFF2-40B4-BE49-F238E27FC236}">
                <a16:creationId xmlns:a16="http://schemas.microsoft.com/office/drawing/2014/main" id="{1AAE5CC4-E694-4AAF-96F1-F1B13796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19</a:t>
            </a:r>
          </a:p>
        </p:txBody>
      </p:sp>
      <p:sp>
        <p:nvSpPr>
          <p:cNvPr id="3" name="투자 협의와 데이터룸">
            <a:extLst xmlns:a="http://schemas.openxmlformats.org/drawingml/2006/main">
              <a:ext uri="{FF2B5EF4-FFF2-40B4-BE49-F238E27FC236}">
                <a16:creationId xmlns:a16="http://schemas.microsoft.com/office/drawing/2014/main" id="{851C3469-736A-4D98-AD79-6A540700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협의와 데이터룸</a:t>
            </a:r>
          </a:p>
        </p:txBody>
      </p:sp>
      <p:sp>
        <p:nvSpPr>
          <p:cNvPr id="4" name="투자 미팅 이후 확인할 자료와 거래 절차를 제안합니다.">
            <a:extLst xmlns:a="http://schemas.openxmlformats.org/drawingml/2006/main">
              <a:ext uri="{FF2B5EF4-FFF2-40B4-BE49-F238E27FC236}">
                <a16:creationId xmlns:a16="http://schemas.microsoft.com/office/drawing/2014/main" id="{822FE016-81D5-42E4-BD1B-88D67BCB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투자 미팅 이후 확인할 자료와 거래 절차를 제안합니다.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AB4C37-D5D7-4572-9CEB-A77826BD0512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자료 묶음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필수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단계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법인·지분·IP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등기·주주명부·기존 약정·IP 귀속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 제안 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고객·재무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계약·청구·입금·비용·현금·채무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재무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제품·데이터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수락·동의·보안·복구·공급사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조건·권한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투자수단·가치·보고·의사결정권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실사 후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금액·기업가치·지분율·전환조건은 미확정. 이 문서는 비구속 협의">
            <a:extLst xmlns:a="http://schemas.openxmlformats.org/drawingml/2006/main">
              <a:ext uri="{FF2B5EF4-FFF2-40B4-BE49-F238E27FC236}">
                <a16:creationId xmlns:a16="http://schemas.microsoft.com/office/drawing/2014/main" id="{D2D98000-2A0E-4EEB-ACC4-BDD00BC3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금액·기업가치·지분율·전환조건은 미확정. 이 문서는 비구속 협의 자료이며 투자 확약·법률 검토 완료를 뜻하지 않습니다.</a:t>
            </a:r>
          </a:p>
        </p:txBody>
      </p:sp>
      <p:sp>
        <p:nvSpPr>
          <p:cNvPr id="7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D89CF53D-BCCE-4091-80C4-042FF8F8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9213089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201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 / INVESTMENT PRO">
            <a:extLst xmlns:a="http://schemas.openxmlformats.org/drawingml/2006/main">
              <a:ext uri="{FF2B5EF4-FFF2-40B4-BE49-F238E27FC236}">
                <a16:creationId xmlns:a16="http://schemas.microsoft.com/office/drawing/2014/main" id="{2909BF93-2B76-4CDD-99A3-C83D1F36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GLOBAL COUPLE CARE / INVESTMENT PROPOSAL</a:t>
            </a:r>
          </a:p>
        </p:txBody>
      </p:sp>
      <p:sp>
        <p:nvSpPr>
          <p:cNvPr id="2" name="20">
            <a:extLst xmlns:a="http://schemas.openxmlformats.org/drawingml/2006/main">
              <a:ext uri="{FF2B5EF4-FFF2-40B4-BE49-F238E27FC236}">
                <a16:creationId xmlns:a16="http://schemas.microsoft.com/office/drawing/2014/main" id="{FCC58708-6CF3-444C-A009-8D1E9E4E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20</a:t>
            </a:r>
          </a:p>
        </p:txBody>
      </p:sp>
      <p:sp>
        <p:nvSpPr>
          <p:cNvPr id="3" name="다음 투자 미팅">
            <a:extLst xmlns:a="http://schemas.openxmlformats.org/drawingml/2006/main">
              <a:ext uri="{FF2B5EF4-FFF2-40B4-BE49-F238E27FC236}">
                <a16:creationId xmlns:a16="http://schemas.microsoft.com/office/drawing/2014/main" id="{28B0641F-C03E-4D32-9B33-809D02483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다음 투자 미팅</a:t>
            </a:r>
          </a:p>
        </p:txBody>
      </p:sp>
      <p:sp>
        <p:nvSpPr>
          <p:cNvPr id="4" name="사업의 핵심 가정과 실사 범위를 함께 확정합니다.">
            <a:extLst xmlns:a="http://schemas.openxmlformats.org/drawingml/2006/main">
              <a:ext uri="{FF2B5EF4-FFF2-40B4-BE49-F238E27FC236}">
                <a16:creationId xmlns:a16="http://schemas.microsoft.com/office/drawing/2014/main" id="{CEEBAD10-FD1B-4497-A55D-E9461187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사업의 핵심 가정과 실사 범위를 함께 확정합니다.</a:t>
            </a:r>
          </a:p>
        </p:txBody>
      </p:sp>
      <p:sp>
        <p:nvSpPr>
          <p:cNvPr id="5" name="사전 검토">
            <a:extLst xmlns:a="http://schemas.openxmlformats.org/drawingml/2006/main">
              <a:ext uri="{FF2B5EF4-FFF2-40B4-BE49-F238E27FC236}">
                <a16:creationId xmlns:a16="http://schemas.microsoft.com/office/drawing/2014/main" id="{77C1944B-58F3-4224-B0AC-D53B673C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사전 검토</a:t>
            </a:r>
          </a:p>
        </p:txBody>
      </p:sp>
      <p:sp>
        <p:nvSpPr>
          <p:cNvPr id="6" name="공개 투자제안서·기존 IR·재무 가정 파일을 확인한 뒤 초기 고">
            <a:extLst xmlns:a="http://schemas.openxmlformats.org/drawingml/2006/main">
              <a:ext uri="{FF2B5EF4-FFF2-40B4-BE49-F238E27FC236}">
                <a16:creationId xmlns:a16="http://schemas.microsoft.com/office/drawing/2014/main" id="{77F0CBF5-72DB-4499-877D-2505AAE86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투자제안서·기존 IR·재무 가정 파일을 확인한 뒤 초기 고객군과 검증 목표를 논의합니다.</a:t>
            </a:r>
          </a:p>
        </p:txBody>
      </p:sp>
      <p:sp>
        <p:nvSpPr>
          <p:cNvPr id="7" name="미팅 의제">
            <a:extLst xmlns:a="http://schemas.openxmlformats.org/drawingml/2006/main">
              <a:ext uri="{FF2B5EF4-FFF2-40B4-BE49-F238E27FC236}">
                <a16:creationId xmlns:a16="http://schemas.microsoft.com/office/drawing/2014/main" id="{A5ED4A5F-2DB7-43E5-BFD9-B665AF18F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미팅 의제</a:t>
            </a:r>
          </a:p>
        </p:txBody>
      </p:sp>
      <p:sp>
        <p:nvSpPr>
          <p:cNvPr id="8" name="실고객 증빙, 12개월 비용 견적, 실행 책임자, 법인·IP 범">
            <a:extLst xmlns:a="http://schemas.openxmlformats.org/drawingml/2006/main">
              <a:ext uri="{FF2B5EF4-FFF2-40B4-BE49-F238E27FC236}">
                <a16:creationId xmlns:a16="http://schemas.microsoft.com/office/drawing/2014/main" id="{AABD5447-215D-482F-B0FE-AD1FDADF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실고객 증빙, 12개월 비용 견적, 실행 책임자, 법인·IP 범위를 확인하고 단계별 투자 조건을 협의합니다.</a:t>
            </a:r>
          </a:p>
        </p:txBody>
      </p:sp>
      <p:sp>
        <p:nvSpPr>
          <p:cNvPr id="9" name="협력 요청">
            <a:extLst xmlns:a="http://schemas.openxmlformats.org/drawingml/2006/main">
              <a:ext uri="{FF2B5EF4-FFF2-40B4-BE49-F238E27FC236}">
                <a16:creationId xmlns:a16="http://schemas.microsoft.com/office/drawing/2014/main" id="{773B3AF1-930D-472A-A615-14A62FD7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협력 요청</a:t>
            </a:r>
          </a:p>
        </p:txBody>
      </p:sp>
      <p:sp>
        <p:nvSpPr>
          <p:cNvPr id="10" name="등록·책임 범위를 확인할 서비스 파트너와 거래 운영 검증 투자 ">
            <a:extLst xmlns:a="http://schemas.openxmlformats.org/drawingml/2006/main">
              <a:ext uri="{FF2B5EF4-FFF2-40B4-BE49-F238E27FC236}">
                <a16:creationId xmlns:a16="http://schemas.microsoft.com/office/drawing/2014/main" id="{EC653DB8-779E-4F09-B715-976682A12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등록·책임 범위를 확인할 서비스 파트너와 거래 운영 검증 투자 파트너를 찾습니다.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15C0C552-620C-43B6-B057-9F78FA8E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globalcouplecare.com">
            <a:extLst xmlns:a="http://schemas.openxmlformats.org/drawingml/2006/main">
              <a:ext uri="{FF2B5EF4-FFF2-40B4-BE49-F238E27FC236}">
                <a16:creationId xmlns:a16="http://schemas.microsoft.com/office/drawing/2014/main" id="{5DC1B5EA-B352-4C3E-804B-5452C956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2026-10-15 기준  globalcouplecare.com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4240617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2026-10-14T16:13:27.7250000Z</dcterms:created>
  <dcterms:modified xsi:type="dcterms:W3CDTF">2026-10-14T16:13:27.7250000Z</dcterms:modified>
</coreProperties>
</file>