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b2650d3487b4103" /><Relationship Type="http://schemas.openxmlformats.org/officeDocument/2006/relationships/extended-properties" Target="/docProps/app.xml" Id="R25755ad2ac734428" /><Relationship Type="http://schemas.openxmlformats.org/officeDocument/2006/relationships/officeDocument" Target="/ppt/presentation.xml" Id="R2329940169564a7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365b0e2f7dd4bc4"/>
  </p:sldMasterIdLst>
  <p:notesMasterIdLst>
    <p:notesMasterId xmlns:r="http://schemas.openxmlformats.org/officeDocument/2006/relationships" r:id="R7f9dd6ee8a79479b"/>
  </p:notesMasterIdLst>
  <p:sldIdLst>
    <p:sldId xmlns:r="http://schemas.openxmlformats.org/officeDocument/2006/relationships" id="256" r:id="Rad2fd70d0c174fb5"/>
    <p:sldId xmlns:r="http://schemas.openxmlformats.org/officeDocument/2006/relationships" id="257" r:id="Rdd324b4283644092"/>
    <p:sldId xmlns:r="http://schemas.openxmlformats.org/officeDocument/2006/relationships" id="258" r:id="R68bd010f45ed4d8f"/>
    <p:sldId xmlns:r="http://schemas.openxmlformats.org/officeDocument/2006/relationships" id="259" r:id="R644e3d35261b4aa3"/>
    <p:sldId xmlns:r="http://schemas.openxmlformats.org/officeDocument/2006/relationships" id="260" r:id="Rd028fd4d07394b49"/>
    <p:sldId xmlns:r="http://schemas.openxmlformats.org/officeDocument/2006/relationships" id="261" r:id="R6c655246255f4672"/>
    <p:sldId xmlns:r="http://schemas.openxmlformats.org/officeDocument/2006/relationships" id="262" r:id="Ra0329457dd8e426b"/>
    <p:sldId xmlns:r="http://schemas.openxmlformats.org/officeDocument/2006/relationships" id="263" r:id="R87633e5b579d4c01"/>
    <p:sldId xmlns:r="http://schemas.openxmlformats.org/officeDocument/2006/relationships" id="264" r:id="R530520be8fed4e42"/>
    <p:sldId xmlns:r="http://schemas.openxmlformats.org/officeDocument/2006/relationships" id="265" r:id="R49728e118dbe4615"/>
    <p:sldId xmlns:r="http://schemas.openxmlformats.org/officeDocument/2006/relationships" id="266" r:id="R63b53611ae534808"/>
    <p:sldId xmlns:r="http://schemas.openxmlformats.org/officeDocument/2006/relationships" id="267" r:id="R5471c7087f014b7d"/>
    <p:sldId xmlns:r="http://schemas.openxmlformats.org/officeDocument/2006/relationships" id="268" r:id="Rc493fdb4a49640bf"/>
    <p:sldId xmlns:r="http://schemas.openxmlformats.org/officeDocument/2006/relationships" id="269" r:id="Re22a4ce97e894222"/>
    <p:sldId xmlns:r="http://schemas.openxmlformats.org/officeDocument/2006/relationships" id="270" r:id="Rf77fccf6de044fa6"/>
    <p:sldId xmlns:r="http://schemas.openxmlformats.org/officeDocument/2006/relationships" id="271" r:id="R85b1ab97b2cf4511"/>
    <p:sldId xmlns:r="http://schemas.openxmlformats.org/officeDocument/2006/relationships" id="272" r:id="Ra55883ed1afa4ce8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5bb936ced9649f5" /><Relationship Type="http://schemas.openxmlformats.org/officeDocument/2006/relationships/slideMaster" Target="/ppt/slideMasters/slideMaster1.xml" Id="Rb365b0e2f7dd4bc4" /><Relationship Type="http://schemas.openxmlformats.org/officeDocument/2006/relationships/notesMaster" Target="/ppt/notesMasters/notesMaster1.xml" Id="R7f9dd6ee8a79479b" /><Relationship Type="http://schemas.openxmlformats.org/officeDocument/2006/relationships/presProps" Target="/ppt/presProps.xml" Id="R016ccadb53104c8d" /><Relationship Type="http://schemas.openxmlformats.org/officeDocument/2006/relationships/tableStyles" Target="/ppt/tableStyles.xml" Id="R50508d3224ff4d03" /><Relationship Type="http://schemas.openxmlformats.org/officeDocument/2006/relationships/slide" Target="/ppt/slides/slide1.xml" Id="Rad2fd70d0c174fb5" /><Relationship Type="http://schemas.openxmlformats.org/officeDocument/2006/relationships/slide" Target="/ppt/slides/slide2.xml" Id="Rdd324b4283644092" /><Relationship Type="http://schemas.openxmlformats.org/officeDocument/2006/relationships/slide" Target="/ppt/slides/slide3.xml" Id="R68bd010f45ed4d8f" /><Relationship Type="http://schemas.openxmlformats.org/officeDocument/2006/relationships/slide" Target="/ppt/slides/slide4.xml" Id="R644e3d35261b4aa3" /><Relationship Type="http://schemas.openxmlformats.org/officeDocument/2006/relationships/slide" Target="/ppt/slides/slide5.xml" Id="Rd028fd4d07394b49" /><Relationship Type="http://schemas.openxmlformats.org/officeDocument/2006/relationships/slide" Target="/ppt/slides/slide6.xml" Id="R6c655246255f4672" /><Relationship Type="http://schemas.openxmlformats.org/officeDocument/2006/relationships/slide" Target="/ppt/slides/slide7.xml" Id="Ra0329457dd8e426b" /><Relationship Type="http://schemas.openxmlformats.org/officeDocument/2006/relationships/slide" Target="/ppt/slides/slide8.xml" Id="R87633e5b579d4c01" /><Relationship Type="http://schemas.openxmlformats.org/officeDocument/2006/relationships/slide" Target="/ppt/slides/slide9.xml" Id="R530520be8fed4e42" /><Relationship Type="http://schemas.openxmlformats.org/officeDocument/2006/relationships/slide" Target="/ppt/slides/slide10.xml" Id="R49728e118dbe4615" /><Relationship Type="http://schemas.openxmlformats.org/officeDocument/2006/relationships/slide" Target="/ppt/slides/slide11.xml" Id="R63b53611ae534808" /><Relationship Type="http://schemas.openxmlformats.org/officeDocument/2006/relationships/slide" Target="/ppt/slides/slide12.xml" Id="R5471c7087f014b7d" /><Relationship Type="http://schemas.openxmlformats.org/officeDocument/2006/relationships/slide" Target="/ppt/slides/slide13.xml" Id="Rc493fdb4a49640bf" /><Relationship Type="http://schemas.openxmlformats.org/officeDocument/2006/relationships/slide" Target="/ppt/slides/slide14.xml" Id="Re22a4ce97e894222" /><Relationship Type="http://schemas.openxmlformats.org/officeDocument/2006/relationships/slide" Target="/ppt/slides/slide15.xml" Id="Rf77fccf6de044fa6" /><Relationship Type="http://schemas.openxmlformats.org/officeDocument/2006/relationships/slide" Target="/ppt/slides/slide16.xml" Id="R85b1ab97b2cf4511" /><Relationship Type="http://schemas.openxmlformats.org/officeDocument/2006/relationships/slide" Target="/ppt/slides/slide17.xml" Id="Ra55883ed1afa4ce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192b7f624774d30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6187c23ef204d1e" /><Relationship Type="http://schemas.openxmlformats.org/officeDocument/2006/relationships/notesMaster" Target="/ppt/notesMasters/notesMaster1.xml" Id="R237362c878ae4cbf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be6cbf48f56247af" /><Relationship Type="http://schemas.openxmlformats.org/officeDocument/2006/relationships/notesMaster" Target="/ppt/notesMasters/notesMaster1.xml" Id="R92f23e60ac62450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d04bee1f81954b2a" /><Relationship Type="http://schemas.openxmlformats.org/officeDocument/2006/relationships/notesMaster" Target="/ppt/notesMasters/notesMaster1.xml" Id="Rcc431d27cb03436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6e537d07d2de4df6" /><Relationship Type="http://schemas.openxmlformats.org/officeDocument/2006/relationships/notesMaster" Target="/ppt/notesMasters/notesMaster1.xml" Id="R1ee715d55b29440b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ca5f03def5fd4147" /><Relationship Type="http://schemas.openxmlformats.org/officeDocument/2006/relationships/notesMaster" Target="/ppt/notesMasters/notesMaster1.xml" Id="R464933fdf1ed484a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e77103b8f17b4daa" /><Relationship Type="http://schemas.openxmlformats.org/officeDocument/2006/relationships/notesMaster" Target="/ppt/notesMasters/notesMaster1.xml" Id="Re3c824eee3e24e44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82ef9c75f14346ca" /><Relationship Type="http://schemas.openxmlformats.org/officeDocument/2006/relationships/notesMaster" Target="/ppt/notesMasters/notesMaster1.xml" Id="R759bed1cfba34dcc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46f70079d37b465a" /><Relationship Type="http://schemas.openxmlformats.org/officeDocument/2006/relationships/notesMaster" Target="/ppt/notesMasters/notesMaster1.xml" Id="Rfe371e428deb4727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d9e1b8c2e3544b06" /><Relationship Type="http://schemas.openxmlformats.org/officeDocument/2006/relationships/notesMaster" Target="/ppt/notesMasters/notesMaster1.xml" Id="R1354e6a6c4ef4078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a75c03fc0ddb4984" /><Relationship Type="http://schemas.openxmlformats.org/officeDocument/2006/relationships/notesMaster" Target="/ppt/notesMasters/notesMaster1.xml" Id="R251d4940aa394de9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f8688567120d4788" /><Relationship Type="http://schemas.openxmlformats.org/officeDocument/2006/relationships/notesMaster" Target="/ppt/notesMasters/notesMaster1.xml" Id="Rda69d773f82e417c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4a5bb3a076e648cc" /><Relationship Type="http://schemas.openxmlformats.org/officeDocument/2006/relationships/notesMaster" Target="/ppt/notesMasters/notesMaster1.xml" Id="R1374982cf68d4a8c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4bd3470fb9f24d2d" /><Relationship Type="http://schemas.openxmlformats.org/officeDocument/2006/relationships/notesMaster" Target="/ppt/notesMasters/notesMaster1.xml" Id="Rf903314ecc8a4125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b425879d85d74112" /><Relationship Type="http://schemas.openxmlformats.org/officeDocument/2006/relationships/notesMaster" Target="/ppt/notesMasters/notesMaster1.xml" Id="R3dd379bc8ce54aa6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96a8e8a6dba14112" /><Relationship Type="http://schemas.openxmlformats.org/officeDocument/2006/relationships/notesMaster" Target="/ppt/notesMasters/notesMaster1.xml" Id="R8a5b9cfb6b064d12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4dc905f59d074045" /><Relationship Type="http://schemas.openxmlformats.org/officeDocument/2006/relationships/notesMaster" Target="/ppt/notesMasters/notesMaster1.xml" Id="Rf44ef433ad6a4a12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b9e0830732a942cb" /><Relationship Type="http://schemas.openxmlformats.org/officeDocument/2006/relationships/notesMaster" Target="/ppt/notesMasters/notesMaster1.xml" Id="R51de81f161e244a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국경을 넘는 관계에</a:t>
            </a:r>
          </a:p>
          <a:p xmlns:a="http://schemas.openxmlformats.org/drawingml/2006/main">
            <a:r>
              <a:t>확인 가능한 신뢰를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발표 설명: 고객의 실제 과업과 다음 확인할 증거를 연결해 설명합니다.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내부 정본: GlobalCoupleCare/docs/PROJECT_STATUS.md; GlobalCoupleCare/docs/PAYMENT_MATCHING_PAYOUT_CANONICAL_2026-09-13.md; GlobalCoupleCare/docs/AGENCY_OPERATIONS_NOTIFICATIONS_AUDIT_2026-09-24.md; GlobalCoupleCare/frontend/app/partners/page.tsx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기준일: 2026-10-14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정보 비교부터 파트너 문의와 정착 준비까지 연결합니다.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수요자: 국제연애·결혼을 준비하거나 양국 생활·정착 정보를 찾는 커플과 가족입니다.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공급자: 독립 업체·전문가·현지 파트너·크리에이터·커뮤니티 운영자가 자신의 서비스를 제공합니다.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사업 구조: 무료 입점·공개 홈페이지로 시작해 검증된 문의·서비스 운영과 거래 수수료로 사업화합니다.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발표 설명: 고객의 실제 과업과 다음 확인할 증거를 연결해 설명합니다.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내부 정본: GlobalCoupleCare/docs/PROJECT_STATUS.md; GlobalCoupleCare/docs/PAYMENT_MATCHING_PAYOUT_CANONICAL_2026-09-13.md; GlobalCoupleCare/docs/AGENCY_OPERATIONS_NOTIFICATIONS_AUDIT_2026-09-24.md; GlobalCoupleCare/frontend/app/partners/page.tsx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기준일: 2026-10-14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비용·역할·계약·현지 지원을 각각 확인해야 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커플의 문제: 국가별 절차와 비용이 흩어져 있고, 실제 서비스 제공자와 책임 범위를 비교하기 어렵습니다.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파트너의 문제: 콘텐츠 유입이 상담과 계약으로 이어지는 과정을 추적하고, 담당자 간 업무를 인계해야 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플랫폼의 해법: 공개 정보·검증 범위·문의·계약 이력을 연결해 커플의 선택과 파트너 운영을 지원합니다.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발표 설명: 고객의 실제 과업과 다음 확인할 증거를 연결해 설명합니다.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내부 정본: GlobalCoupleCare/docs/PROJECT_STATUS.md; GlobalCoupleCare/docs/PAYMENT_MATCHING_PAYOUT_CANONICAL_2026-09-13.md; GlobalCoupleCare/docs/AGENCY_OPERATIONS_NOTIFICATIONS_AUDIT_2026-09-24.md; GlobalCoupleCare/frontend/app/partners/page.tsx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기준일: 2026-10-14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결혼 준비 이후 거주·언어·생활 서비스로 관계가 이어집니다.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공식 수요 맥락: 2025년 외국인과의 혼인은 약 2만 1천 건입니다. 국가데이터처가 2026년 3월 발표한 신고 기준 통계입니다.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초기 진입: 공식 상위국 가이드와 한일·한미 등 관계별 생활 질문, 전문 서비스가 필요한 커플을 우선 연결합니다.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시장 경계: 전체 국제혼인이 유료 중개를 이용하는 것은 아닙니다. 혼인 건수에 중개단가를 곱해 전체 시장매출로 주장하지 않습니다.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발표 설명: 고객의 실제 과업과 다음 확인할 증거를 연결해 설명합니다.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출처: 국가데이터처 2025년 혼인·이혼 통계 브리핑 https://www.korea.kr/briefing/policyBriefingView.do?newsId=156749798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내부 정본: GlobalCoupleCare/docs/PROJECT_STATUS.md; GlobalCoupleCare/docs/PAYMENT_MATCHING_PAYOUT_CANONICAL_2026-09-13.md; GlobalCoupleCare/docs/AGENCY_OPERATIONS_NOTIFICATIONS_AUDIT_2026-09-24.md; GlobalCoupleCare/frontend/app/partners/page.tsx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기준일: 2026-10-14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검증과 문의 운영이 첫 업무입니다.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공개 탐색: 국가·관계별 안내, 업체·서비스 정보와 크리에이터·현지 파트너의 활동을 탐색합니다.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검증과 문의: 신원·채널 소유·인허가·성과자료의 검증 범위를 나누고 필요한 파트너에게 문의합니다.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서비스 운영: 담당자·계약·요율·진행 이력과 알림을 연결합니다. 실제 결제·이체는 승인 조건 충족 후 검증합니다.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발표 설명: 고객의 실제 과업과 다음 확인할 증거를 연결해 설명합니다.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출처: GCC 파트너 안내 https://globalcouplecare.com/partners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내부 정본: GlobalCoupleCare/docs/PROJECT_STATUS.md; GlobalCoupleCare/docs/PAYMENT_MATCHING_PAYOUT_CANONICAL_2026-09-13.md; GlobalCoupleCare/docs/AGENCY_OPERATIONS_NOTIFICATIONS_AUDIT_2026-09-24.md; GlobalCoupleCare/frontend/app/partners/page.tsx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기준일: 2026-10-14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국가별 준비 질문을 구체적인 서비스 수요로 이어갑니다.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유입: 국가·관계별 가이드와 비용·절차·업체 비교 정보를 공개합니다.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선택: 생활 계획·언어·현지 일정·행정 등 실제 필요를 확인하고 파트너 정보를 비교합니다.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계속 이용: 정착·가족 생활 질문과 커뮤니티를 통해 단발성 상담 이후의 접점을 확대합니다.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발표 설명: 고객의 실제 과업과 다음 확인할 증거를 연결해 설명합니다.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출처: 국제결혼 준비 가이드 https://globalcouplecare.com/marriage-guide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내부 정본: GlobalCoupleCare/docs/PROJECT_STATUS.md; GlobalCoupleCare/docs/PAYMENT_MATCHING_PAYOUT_CANONICAL_2026-09-13.md; GlobalCoupleCare/docs/AGENCY_OPERATIONS_NOTIFICATIONS_AUDIT_2026-09-24.md; GlobalCoupleCare/frontend/app/partners/page.tsx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기준일: 2026-10-14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업체 유형·업무 권한·상업 등급을 서로 분리합니다.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권한: 등록·심사·담당자 배정과 실제 업무 범위를 분리해 운영합니다.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원장: 계약·수수료 스냅샷과 진행 이력을 보존합니다. PG 검증 전 거래를 확인된 매출로 표시하지 않습니다.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업무 연속성: 업무 저장과 알림 대기열·전송 결과·감사 이력을 연결합니다. 메신저별 연결과 실제 수신은 별도 확인합니다.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발표 설명: 고객의 실제 과업과 다음 확인할 증거를 연결해 설명합니다.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출처: DAL 적용·운영 구조 https://globalcouplecare.com/ai-digital-care-log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내부 정본: GlobalCoupleCare/docs/PROJECT_STATUS.md; GlobalCoupleCare/docs/PAYMENT_MATCHING_PAYOUT_CANONICAL_2026-09-13.md; GlobalCoupleCare/docs/AGENCY_OPERATIONS_NOTIFICATIONS_AUDIT_2026-09-24.md; GlobalCoupleCare/frontend/app/partners/page.tsx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기준일: 2026-10-14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거래 전 확인과 거래 후 운영을 연결하는 위치를 지향합니다.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일반 업무 범주 비교입니다. 플랫폼 운영자는 상대방 선정·추천이나 혼인 상담·알선을 직접 수행하지 않습니다.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발표 설명: 표의 정의·단위와 가정을 먼저 설명합니다.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내부 정본: GlobalCoupleCare/docs/PROJECT_STATUS.md; GlobalCoupleCare/docs/PAYMENT_MATCHING_PAYOUT_CANONICAL_2026-09-13.md; GlobalCoupleCare/docs/AGENCY_OPERATIONS_NOTIFICATIONS_AUDIT_2026-09-24.md; GlobalCoupleCare/frontend/app/partners/page.tsx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기준일: 2026-10-14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공개된 요율과 향후 수익원을 구분합니다.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공개 요율: 정상 수수료 3.5–5.5%. 창립 파트너는 0.5%p 할인으로 3.0–5.0%이며 공개 조건은 2027-09-30까지입니다.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확정 기준: 거래별 합의요율·등급·할인 적용을 계약 스냅샷으로 보존합니다. PG비용·부가세·개별 조건은 별도 표시합니다.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확장 가설: 고급 CRM·운영 SaaS, 확인 가능한 콘텐츠·문의 캠페인, 현지 서비스 계약은 수요와 가격을 추가 검증합니다.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발표 설명: 고객의 실제 과업과 다음 확인할 증거를 연결해 설명합니다.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출처: 파트너 수수료·운영 안내 https://globalcouplecare.com/partners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내부 정본: GlobalCoupleCare/docs/PROJECT_STATUS.md; GlobalCoupleCare/docs/PAYMENT_MATCHING_PAYOUT_CANONICAL_2026-09-13.md; GlobalCoupleCare/docs/AGENCY_OPERATIONS_NOTIFICATIONS_AUDIT_2026-09-24.md; GlobalCoupleCare/frontend/app/partners/page.tsx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기준일: 2026-10-14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건당 거래금액 1,000만원·수수료 4.5%를 가정한 월 계산입니다.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총수수료 = 완료 거래 수 × 거래금액 × 4.5%. 취소·환불·PG비용·VAT·파트너 보상·운영비 제외. 실적·매출 인식·이익을 뜻하지 않습니다.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발표 설명: 표의 정의·단위와 가정을 먼저 설명합니다.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내부 정본: GlobalCoupleCare/docs/PROJECT_STATUS.md; GlobalCoupleCare/docs/PAYMENT_MATCHING_PAYOUT_CANONICAL_2026-09-13.md; GlobalCoupleCare/docs/AGENCY_OPERATIONS_NOTIFICATIONS_AUDIT_2026-09-24.md; GlobalCoupleCare/frontend/app/partners/page.tsx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기준일: 2026-10-14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파트너 수와 실제 거래를 같은 성과로 계산하지 않습니다.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공급 확보: 국가·서비스별 파트너의 서류·정보·공개 동의와 문의 대응 준비를 확인합니다.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수요 연결: 가이드와 파트너 페이지에서 발생한 유효 문의와 응답을 추적합니다. 데모·QA 기록은 지표에서 제외합니다.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사업화: 응답 품질과 서비스 완료·분쟁 처리 기준을 검증하고 실제 결제 승인 후 수수료 수익을 확인합니다.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발표 설명: 고객의 실제 과업과 다음 확인할 증거를 연결해 설명합니다.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내부 정본: GlobalCoupleCare/docs/PROJECT_STATUS.md; GlobalCoupleCare/docs/PAYMENT_MATCHING_PAYOUT_CANONICAL_2026-09-13.md; GlobalCoupleCare/docs/AGENCY_OPERATIONS_NOTIFICATIONS_AUDIT_2026-09-24.md; GlobalCoupleCare/frontend/app/partners/page.tsx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기준일: 2026-10-14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공개 정보 운영은 제공되며 금전 이동의 수락은 별도입니다.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과거의 약 60개 입점·접촉 언급은 검증 완료 업체 수로 전환하지 않습니다. 공개 데모 데이터는 사업 실적에서 제외합니다.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발표 설명: 표의 정의·단위와 가정을 먼저 설명합니다.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내부 정본: GlobalCoupleCare/docs/PROJECT_STATUS.md; GlobalCoupleCare/docs/PAYMENT_MATCHING_PAYOUT_CANONICAL_2026-09-13.md; GlobalCoupleCare/docs/AGENCY_OPERATIONS_NOTIFICATIONS_AUDIT_2026-09-24.md; GlobalCoupleCare/frontend/app/partners/page.tsx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기준일: 2026-10-14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파트너 검증, 실제 문의, 승인된 거래 순서로 확장합니다.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사업화 착수 기준 제안 일정입니다. PG 승인과 파트너 계약에 따라 확정합니다.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발표 설명: 표의 정의·단위와 가정을 먼저 설명합니다.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내부 정본: GlobalCoupleCare/docs/PROJECT_STATUS.md; GlobalCoupleCare/docs/PAYMENT_MATCHING_PAYOUT_CANONICAL_2026-09-13.md; GlobalCoupleCare/docs/AGENCY_OPERATIONS_NOTIFICATIONS_AUDIT_2026-09-24.md; GlobalCoupleCare/frontend/app/partners/page.tsx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기준일: 2026-10-14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안전·품질 지표와 경제성을 함께 측정합니다.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파트너와 수요: 검증·공개 파트너 수, 유효 문의율, 최초 응답시간, 상담·서비스 완료 전환율을 측정합니다.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수익성과 비용: 확인된 GMV·순수수료·환불/분쟁률·파트너 유지율·문의당 획득비·지원비를 분리합니다.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안전: 인허가·신원 검증의 갱신, 민원 대응시간, 개인정보·권한 사고를 추적합니다. 현재 실측값은 별도 실사 대상입니다.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발표 설명: 고객의 실제 과업과 다음 확인할 증거를 연결해 설명합니다.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내부 정본: GlobalCoupleCare/docs/PROJECT_STATUS.md; GlobalCoupleCare/docs/PAYMENT_MATCHING_PAYOUT_CANONICAL_2026-09-13.md; GlobalCoupleCare/docs/AGENCY_OPERATIONS_NOTIFICATIONS_AUDIT_2026-09-24.md; GlobalCoupleCare/frontend/app/partners/page.tsx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기준일: 2026-10-14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직접 중개와 정보·운영 플랫폼의 책임을 명확히 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역할과 인허가: 독립 파트너가 계약과 전문 서비스를 제공합니다. 플랫폼의 책임과 국가·서비스별 인허가 검토를 구분합니다.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인권과 보호: 당사자의 동의·자율적 선택, 개인정보 최소화, 신고·분쟁 대응과 보호기관 연결을 운영 기준으로 둡니다.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거래 위험: 실제 PG·이체·환불·차지백 수락 전에는 거래 인프라를 완성된 금융 서비스로 주장하지 않습니다.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발표 설명: 고객의 실제 과업과 다음 확인할 증거를 연결해 설명합니다.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내부 정본: GlobalCoupleCare/docs/PROJECT_STATUS.md; GlobalCoupleCare/docs/PAYMENT_MATCHING_PAYOUT_CANONICAL_2026-09-13.md; GlobalCoupleCare/docs/AGENCY_OPERATIONS_NOTIFICATIONS_AUDIT_2026-09-24.md; GlobalCoupleCare/frontend/app/partners/page.tsx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기준일: 2026-10-14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투자·전문 서비스·현지 네트워크 협력을 제안합니다.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협력 요청: 국가별 전문 파트너, 현지 지원·정착 서비스, 개인정보·거래 운영 전문가와 협력합니다.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자금 사용 방향: 파트너 검증·온보딩, 문의·계약 운영, 안전·분쟁 대응, PG 운영 수락과 국가별 콘텐츠에 우선 배분합니다.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실사와 문의: 확정 투자액·기업가치·매출은 협의·증빙 확인 대상입니다. 파트너 서류·거래 원장·비용·IP 자료를 준비합니다. globalcouplecare.com/contact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발표 설명: 협력 대상과 다음 실사 자료를 구체적으로 논의합니다.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내부 정본: GlobalCoupleCare/docs/PROJECT_STATUS.md; GlobalCoupleCare/docs/PAYMENT_MATCHING_PAYOUT_CANONICAL_2026-09-13.md; GlobalCoupleCare/docs/AGENCY_OPERATIONS_NOTIFICATIONS_AUDIT_2026-09-24.md; GlobalCoupleCare/frontend/app/partners/page.tsx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기준일: 2026-10-14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2026-10-14 기준 자료입니다.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제품·사업 정책: 공개 파트너 안내와 결제·매칭·정산 정본, 프로젝트 현황과 파트너 알림 운영 기록을 대조했습니다.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시장 통계: 국가데이터처의 2025년 혼인·이혼 통계 브리핑을 사용했습니다. 신고 건수이며 플랫폼의 고객 수가 아닙니다.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표현 원칙: 검증된 입점·거래·입금과 후보 파트너·샌드박스·가정 계산을 각각 구분합니다.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발표 설명: 고객의 실제 과업과 다음 확인할 증거를 연결해 설명합니다.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출처: GCC 파트너 안내 https://globalcouplecare.com/partners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출처: GCC 기술·철학 https://globalcouplecare.com/ai-digital-care-log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출처: 국가데이터처 공식 브리핑 https://www.korea.kr/briefing/policyBriefingView.do?newsId=156749798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내부 정본: GlobalCoupleCare/docs/PROJECT_STATUS.md; GlobalCoupleCare/docs/PAYMENT_MATCHING_PAYOUT_CANONICAL_2026-09-13.md; GlobalCoupleCare/docs/AGENCY_OPERATIONS_NOTIFICATIONS_AUDIT_2026-09-24.md; GlobalCoupleCare/frontend/app/partners/page.tsx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기준일: 2026-10-14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5c943e1e13546a6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8ecfbb5be6d46e3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4cd5c217fd2443a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b7823d74e4f454b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9cbcda958dd419a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240c726612d4e0e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E4F48769-32D3-419B-9A3C-64527AB0E75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6B5EA932-E98C-40F3-ADB3-46E6F6885582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E990F1AD-B743-4C3D-AD6F-18C638D3D3A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71775108-1FB2-499C-B424-BE10AE224C2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121B78CA-19F6-4C60-A668-04D1D93ACE1A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1DD8A6A6-D7A5-4FAB-8333-7AD2CF0E81C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33529135-9783-4371-9D41-CA647924BA84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B712CF96-5247-4001-9D12-DB27FEFFE451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6330BD60-29C7-4B7B-9DA0-68226E417A5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AC21B27D-C84E-4C20-87D8-7B24672D73F9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e3a163a75c14a26" /><Relationship Type="http://schemas.openxmlformats.org/officeDocument/2006/relationships/slideLayout" Target="/ppt/slideLayouts/slideLayout1.xml" Id="Rc1fb9ece3ea04728" /><Relationship Type="http://schemas.openxmlformats.org/officeDocument/2006/relationships/slideLayout" Target="/ppt/slideLayouts/slideLayout2.xml" Id="R72b43c703d9041ea" /><Relationship Type="http://schemas.openxmlformats.org/officeDocument/2006/relationships/slideLayout" Target="/ppt/slideLayouts/slideLayout3.xml" Id="R18bb5ba139ef492d" /><Relationship Type="http://schemas.openxmlformats.org/officeDocument/2006/relationships/slideLayout" Target="/ppt/slideLayouts/slideLayout4.xml" Id="R320c9b4731d74eb1" /><Relationship Type="http://schemas.openxmlformats.org/officeDocument/2006/relationships/slideLayout" Target="/ppt/slideLayouts/slideLayout5.xml" Id="Rd742cd22d1084913" /><Relationship Type="http://schemas.openxmlformats.org/officeDocument/2006/relationships/slideLayout" Target="/ppt/slideLayouts/slideLayout6.xml" Id="R7fb3786428f14eca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1fb9ece3ea04728"/>
    <p:sldLayoutId xmlns:r="http://schemas.openxmlformats.org/officeDocument/2006/relationships" id="2147483650" r:id="R72b43c703d9041ea"/>
    <p:sldLayoutId xmlns:r="http://schemas.openxmlformats.org/officeDocument/2006/relationships" id="2147483651" r:id="R18bb5ba139ef492d"/>
    <p:sldLayoutId xmlns:r="http://schemas.openxmlformats.org/officeDocument/2006/relationships" id="2147483652" r:id="R320c9b4731d74eb1"/>
    <p:sldLayoutId xmlns:r="http://schemas.openxmlformats.org/officeDocument/2006/relationships" id="2147483653" r:id="Rd742cd22d1084913"/>
    <p:sldLayoutId xmlns:r="http://schemas.openxmlformats.org/officeDocument/2006/relationships" id="2147483654" r:id="R7fb3786428f14eca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f7825c163af41bf" /><Relationship Type="http://schemas.openxmlformats.org/officeDocument/2006/relationships/notesSlide" Target="/ppt/notesSlides/notesSlide1.xml" Id="R3e856755108542b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b10c3b1ef8844ec" /><Relationship Type="http://schemas.openxmlformats.org/officeDocument/2006/relationships/notesSlide" Target="/ppt/notesSlides/notesSlide2.xml" Id="R2279825ca21544c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4d3a1f2b7df40f9" /><Relationship Type="http://schemas.openxmlformats.org/officeDocument/2006/relationships/notesSlide" Target="/ppt/notesSlides/notesSlide3.xml" Id="R689151862f5048e7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ee67b02c6774d24" /><Relationship Type="http://schemas.openxmlformats.org/officeDocument/2006/relationships/notesSlide" Target="/ppt/notesSlides/notesSlide4.xml" Id="R58a1fd6e0af143d0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6054f9b99144582" /><Relationship Type="http://schemas.openxmlformats.org/officeDocument/2006/relationships/image" Target="/ppt/media/image.png" Id="Re72e89e3f5584b12" /><Relationship Type="http://schemas.openxmlformats.org/officeDocument/2006/relationships/notesSlide" Target="/ppt/notesSlides/notesSlide5.xml" Id="R0391c7f0c7a44074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40a6eb4cde4477b" /><Relationship Type="http://schemas.openxmlformats.org/officeDocument/2006/relationships/image" Target="/ppt/media/image2.png" Id="R30954babfd994cad" /><Relationship Type="http://schemas.openxmlformats.org/officeDocument/2006/relationships/notesSlide" Target="/ppt/notesSlides/notesSlide6.xml" Id="R1e98b80a7fe54e67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7566eac7bd242e5" /><Relationship Type="http://schemas.openxmlformats.org/officeDocument/2006/relationships/notesSlide" Target="/ppt/notesSlides/notesSlide7.xml" Id="Re7038e492f6d40d2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2bc274deabf4d2a" /><Relationship Type="http://schemas.openxmlformats.org/officeDocument/2006/relationships/notesSlide" Target="/ppt/notesSlides/notesSlide8.xml" Id="Rd7ae1ff7a160466a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6993f9d6eff4228" /><Relationship Type="http://schemas.openxmlformats.org/officeDocument/2006/relationships/notesSlide" Target="/ppt/notesSlides/notesSlide9.xml" Id="R427f424c26c64eaf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eca100c30a740da" /><Relationship Type="http://schemas.openxmlformats.org/officeDocument/2006/relationships/notesSlide" Target="/ppt/notesSlides/notesSlide10.xml" Id="Rcea7dd45ac61400c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a9be803b606440f" /><Relationship Type="http://schemas.openxmlformats.org/officeDocument/2006/relationships/notesSlide" Target="/ppt/notesSlides/notesSlide11.xml" Id="R4bc40404ec544c1d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a82b9f88bae4945" /><Relationship Type="http://schemas.openxmlformats.org/officeDocument/2006/relationships/notesSlide" Target="/ppt/notesSlides/notesSlide12.xml" Id="Ra819b7723c9a449d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458304d5d0d4bfe" /><Relationship Type="http://schemas.openxmlformats.org/officeDocument/2006/relationships/notesSlide" Target="/ppt/notesSlides/notesSlide13.xml" Id="R268359cc32464016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285e7e1b36b49de" /><Relationship Type="http://schemas.openxmlformats.org/officeDocument/2006/relationships/notesSlide" Target="/ppt/notesSlides/notesSlide14.xml" Id="R104661b77fdb4dec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76ed22800ac42e0" /><Relationship Type="http://schemas.openxmlformats.org/officeDocument/2006/relationships/notesSlide" Target="/ppt/notesSlides/notesSlide15.xml" Id="R84169428e10d42d8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70c8d2cea084b32" /><Relationship Type="http://schemas.openxmlformats.org/officeDocument/2006/relationships/notesSlide" Target="/ppt/notesSlides/notesSlide16.xml" Id="R06d632535f254a4c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6795bcf35c14db8" /><Relationship Type="http://schemas.openxmlformats.org/officeDocument/2006/relationships/notesSlide" Target="/ppt/notesSlides/notesSlide17.xml" Id="R5efa9d567b564a57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01D4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GLOBAL COUPLE CARE">
            <a:extLst xmlns:a="http://schemas.openxmlformats.org/drawingml/2006/main">
              <a:ext uri="{FF2B5EF4-FFF2-40B4-BE49-F238E27FC236}">
                <a16:creationId xmlns:a16="http://schemas.microsoft.com/office/drawing/2014/main" id="{C797C0F7-BB9A-4EB4-9308-AE0FB9E1FC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9906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1">
                <a:solidFill>
                  <a:srgbClr val="D9E6E0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1">
                <a:solidFill>
                  <a:srgbClr val="D9E6E0"/>
                </a:solidFill>
                <a:latin typeface="NanumSquare"/>
                <a:ea typeface="NanumSquare"/>
                <a:cs typeface="NanumSquare"/>
              </a:defRPr>
            </a:pPr>
            <a:r>
              <a:rPr sz="1350" b="1">
                <a:solidFill>
                  <a:srgbClr val="D9E6E0"/>
                </a:solidFill>
                <a:latin typeface="NanumSquare"/>
                <a:ea typeface="NanumSquare"/>
                <a:cs typeface="NanumSquare"/>
              </a:rPr>
              <a:t>GLOBAL COUPLE CARE</a:t>
            </a:r>
          </a:p>
        </p:txBody>
      </p:sp>
      <p:sp>
        <p:nvSpPr>
          <p:cNvPr id="2" name="01">
            <a:extLst xmlns:a="http://schemas.openxmlformats.org/drawingml/2006/main">
              <a:ext uri="{FF2B5EF4-FFF2-40B4-BE49-F238E27FC236}">
                <a16:creationId xmlns:a16="http://schemas.microsoft.com/office/drawing/2014/main" id="{394357CB-9B4F-4CF4-9027-27E59F0574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33375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D9E6E0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D9E6E0"/>
                </a:solidFill>
                <a:latin typeface="NanumSquare"/>
                <a:ea typeface="NanumSquare"/>
                <a:cs typeface="NanumSquare"/>
              </a:defRPr>
            </a:pPr>
            <a:r>
              <a:rPr sz="1350" b="0">
                <a:solidFill>
                  <a:srgbClr val="D9E6E0"/>
                </a:solidFill>
                <a:latin typeface="NanumSquare"/>
                <a:ea typeface="NanumSquare"/>
                <a:cs typeface="NanumSquare"/>
              </a:rPr>
              <a:t>01</a:t>
            </a:r>
          </a:p>
        </p:txBody>
      </p:sp>
      <p:sp>
        <p:nvSpPr>
          <p:cNvPr id="3" name="글로벌커플케어">
            <a:extLst xmlns:a="http://schemas.openxmlformats.org/drawingml/2006/main">
              <a:ext uri="{FF2B5EF4-FFF2-40B4-BE49-F238E27FC236}">
                <a16:creationId xmlns:a16="http://schemas.microsoft.com/office/drawing/2014/main" id="{CC300465-A1D5-40A6-A5B2-5BEE64B688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28750"/>
            <a:ext cx="109728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4950" b="1">
                <a:solidFill>
                  <a:srgbClr val="FFFFF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4950" b="1">
                <a:solidFill>
                  <a:srgbClr val="FFFFFF"/>
                </a:solidFill>
                <a:latin typeface="NanumSquare"/>
                <a:ea typeface="NanumSquare"/>
                <a:cs typeface="NanumSquare"/>
              </a:defRPr>
            </a:pPr>
            <a:r>
              <a:rPr sz="4950" b="1">
                <a:solidFill>
                  <a:srgbClr val="FFFFFF"/>
                </a:solidFill>
                <a:latin typeface="NanumSquare"/>
                <a:ea typeface="NanumSquare"/>
                <a:cs typeface="NanumSquare"/>
              </a:rPr>
              <a:t>글로벌커플케어</a:t>
            </a:r>
          </a:p>
        </p:txBody>
      </p:sp>
      <p:sp>
        <p:nvSpPr>
          <p:cNvPr id="4" name="국경을 넘는 관계에&#10;확인 가능한 신뢰를">
            <a:extLst xmlns:a="http://schemas.openxmlformats.org/drawingml/2006/main">
              <a:ext uri="{FF2B5EF4-FFF2-40B4-BE49-F238E27FC236}">
                <a16:creationId xmlns:a16="http://schemas.microsoft.com/office/drawing/2014/main" id="{D32F3580-1A32-43EA-B705-7AFE76E7DB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71750"/>
            <a:ext cx="1097280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4500" b="1">
                <a:solidFill>
                  <a:srgbClr val="FFFFF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4500" b="1">
                <a:solidFill>
                  <a:srgbClr val="FFFFFF"/>
                </a:solidFill>
                <a:latin typeface="NanumSquare"/>
                <a:ea typeface="NanumSquare"/>
                <a:cs typeface="NanumSquare"/>
              </a:defRPr>
            </a:pPr>
            <a:r>
              <a:rPr sz="4500" b="1">
                <a:solidFill>
                  <a:srgbClr val="FFFFFF"/>
                </a:solidFill>
                <a:latin typeface="NanumSquare"/>
                <a:ea typeface="NanumSquare"/>
                <a:cs typeface="NanumSquare"/>
              </a:rPr>
              <a:t>국경을 넘는 관계에</a:t>
            </a:r>
          </a:p>
          <a:p xmlns:a="http://schemas.openxmlformats.org/drawingml/2006/main">
            <a:pPr>
              <a:defRPr sz="4500" b="1">
                <a:solidFill>
                  <a:srgbClr val="FFFFFF"/>
                </a:solidFill>
                <a:latin typeface="NanumSquare"/>
                <a:ea typeface="NanumSquare"/>
                <a:cs typeface="NanumSquare"/>
              </a:defRPr>
            </a:pPr>
            <a:r>
              <a:rPr sz="4500" b="1">
                <a:solidFill>
                  <a:srgbClr val="FFFFFF"/>
                </a:solidFill>
                <a:latin typeface="NanumSquare"/>
                <a:ea typeface="NanumSquare"/>
                <a:cs typeface="NanumSquare"/>
              </a:rPr>
              <a:t>확인 가능한 신뢰를</a:t>
            </a:r>
          </a:p>
        </p:txBody>
      </p:sp>
      <p:sp>
        <p:nvSpPr>
          <p:cNvPr id="5" name="국제커플의 정보 탐색·전문 서비스·현지 지원·정착을 파트너 운영">
            <a:extLst xmlns:a="http://schemas.openxmlformats.org/drawingml/2006/main">
              <a:ext uri="{FF2B5EF4-FFF2-40B4-BE49-F238E27FC236}">
                <a16:creationId xmlns:a16="http://schemas.microsoft.com/office/drawing/2014/main" id="{0FE816E7-0574-41F9-9A4F-A8FC583E91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62500"/>
            <a:ext cx="10287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D3DDD9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D3DDD9"/>
                </a:solidFill>
                <a:latin typeface="NanumSquare"/>
                <a:ea typeface="NanumSquare"/>
                <a:cs typeface="NanumSquare"/>
              </a:defRPr>
            </a:pPr>
            <a:r>
              <a:rPr sz="2100" b="0">
                <a:solidFill>
                  <a:srgbClr val="D3DDD9"/>
                </a:solidFill>
                <a:latin typeface="NanumSquare"/>
                <a:ea typeface="NanumSquare"/>
                <a:cs typeface="NanumSquare"/>
              </a:rPr>
              <a:t>국제커플의 정보 탐색·전문 서비스·현지 지원·정착을 파트너 운영과 연결하는 플랫폼</a:t>
            </a:r>
          </a:p>
        </p:txBody>
      </p:sp>
      <p:sp>
        <p:nvSpPr>
          <p:cNvPr id="6" name="INVESTOR &amp; BUSINESS PARTNERSHIP   2">
            <a:extLst xmlns:a="http://schemas.openxmlformats.org/drawingml/2006/main">
              <a:ext uri="{FF2B5EF4-FFF2-40B4-BE49-F238E27FC236}">
                <a16:creationId xmlns:a16="http://schemas.microsoft.com/office/drawing/2014/main" id="{4880A44E-B11B-4742-8C05-25AD5BCA93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15050"/>
            <a:ext cx="109728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D3DDD9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D3DDD9"/>
                </a:solidFill>
                <a:latin typeface="NanumSquare"/>
                <a:ea typeface="NanumSquare"/>
                <a:cs typeface="NanumSquare"/>
              </a:defRPr>
            </a:pPr>
            <a:r>
              <a:rPr sz="1350" b="0">
                <a:solidFill>
                  <a:srgbClr val="D3DDD9"/>
                </a:solidFill>
                <a:latin typeface="NanumSquare"/>
                <a:ea typeface="NanumSquare"/>
                <a:cs typeface="NanumSquare"/>
              </a:rPr>
              <a:t>INVESTOR &amp; BUSINESS PARTNERSHIP   2026.10</a:t>
            </a:r>
          </a:p>
        </p:txBody>
      </p:sp>
    </p:spTree>
    <p:extLst>
      <p:ext uri="{BB962C8B-B14F-4D97-AF65-F5344CB8AC3E}">
        <p14:creationId xmlns:p14="http://schemas.microsoft.com/office/powerpoint/2010/main" val="88447439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GLOBAL COUPLE CARE">
            <a:extLst xmlns:a="http://schemas.openxmlformats.org/drawingml/2006/main">
              <a:ext uri="{FF2B5EF4-FFF2-40B4-BE49-F238E27FC236}">
                <a16:creationId xmlns:a16="http://schemas.microsoft.com/office/drawing/2014/main" id="{3A17DDE5-717E-49E6-8057-8415B82429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9906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1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1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pPr>
            <a:r>
              <a:rPr sz="1350" b="1">
                <a:solidFill>
                  <a:srgbClr val="4C46A2"/>
                </a:solidFill>
                <a:latin typeface="NanumSquare"/>
                <a:ea typeface="NanumSquare"/>
                <a:cs typeface="NanumSquare"/>
              </a:rPr>
              <a:t>GLOBAL COUPLE CARE</a:t>
            </a:r>
          </a:p>
        </p:txBody>
      </p:sp>
      <p:sp>
        <p:nvSpPr>
          <p:cNvPr id="2" name="02">
            <a:extLst xmlns:a="http://schemas.openxmlformats.org/drawingml/2006/main">
              <a:ext uri="{FF2B5EF4-FFF2-40B4-BE49-F238E27FC236}">
                <a16:creationId xmlns:a16="http://schemas.microsoft.com/office/drawing/2014/main" id="{422A1CA0-00D8-4B13-AEC2-76625A73F6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33375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pPr>
            <a:r>
              <a:rPr sz="1350" b="0">
                <a:solidFill>
                  <a:srgbClr val="4C46A2"/>
                </a:solidFill>
                <a:latin typeface="NanumSquare"/>
                <a:ea typeface="NanumSquare"/>
                <a:cs typeface="NanumSquare"/>
              </a:rPr>
              <a:t>02</a:t>
            </a:r>
          </a:p>
        </p:txBody>
      </p:sp>
      <p:sp>
        <p:nvSpPr>
          <p:cNvPr id="3" name="국제커플의 신뢰·업무 인프라">
            <a:extLst xmlns:a="http://schemas.openxmlformats.org/drawingml/2006/main">
              <a:ext uri="{FF2B5EF4-FFF2-40B4-BE49-F238E27FC236}">
                <a16:creationId xmlns:a16="http://schemas.microsoft.com/office/drawing/2014/main" id="{ED36F55E-33FD-4232-9C26-5B88A9607E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04875"/>
            <a:ext cx="109728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pPr>
            <a:r>
              <a: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rPr>
              <a:t>국제커플의 신뢰·업무 인프라</a:t>
            </a:r>
          </a:p>
        </p:txBody>
      </p:sp>
      <p:sp>
        <p:nvSpPr>
          <p:cNvPr id="4" name="정보 비교부터 파트너 문의와 정착 준비까지 연결합니다.">
            <a:extLst xmlns:a="http://schemas.openxmlformats.org/drawingml/2006/main">
              <a:ext uri="{FF2B5EF4-FFF2-40B4-BE49-F238E27FC236}">
                <a16:creationId xmlns:a16="http://schemas.microsoft.com/office/drawing/2014/main" id="{77275998-2381-48C9-A30E-9D6C19A722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14500"/>
            <a:ext cx="1097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정보 비교부터 파트너 문의와 정착 준비까지 연결합니다.</a:t>
            </a:r>
          </a:p>
        </p:txBody>
      </p:sp>
      <p:sp>
        <p:nvSpPr>
          <p:cNvPr id="5" name="수요자">
            <a:extLst xmlns:a="http://schemas.openxmlformats.org/drawingml/2006/main">
              <a:ext uri="{FF2B5EF4-FFF2-40B4-BE49-F238E27FC236}">
                <a16:creationId xmlns:a16="http://schemas.microsoft.com/office/drawing/2014/main" id="{94D375A8-D19F-462D-856B-66BBEE02AF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4C46A2"/>
                </a:solidFill>
                <a:latin typeface="NanumSquare"/>
                <a:ea typeface="NanumSquare"/>
                <a:cs typeface="NanumSquare"/>
              </a:rPr>
              <a:t>수요자</a:t>
            </a:r>
          </a:p>
        </p:txBody>
      </p:sp>
      <p:sp>
        <p:nvSpPr>
          <p:cNvPr id="6" name="국제연애·결혼을 준비하거나 양국 생활·정착 정보를 찾는 커플과 ">
            <a:extLst xmlns:a="http://schemas.openxmlformats.org/drawingml/2006/main">
              <a:ext uri="{FF2B5EF4-FFF2-40B4-BE49-F238E27FC236}">
                <a16:creationId xmlns:a16="http://schemas.microsoft.com/office/drawing/2014/main" id="{86164D4E-9376-445A-A493-0CA6A98E68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2667000"/>
            <a:ext cx="85344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17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국제연애·결혼을 준비하거나 양국 생활·정착 정보를 찾는 커플과 가족입니다.</a:t>
            </a:r>
          </a:p>
        </p:txBody>
      </p:sp>
      <p:sp>
        <p:nvSpPr>
          <p:cNvPr id="7" name="공급자">
            <a:extLst xmlns:a="http://schemas.openxmlformats.org/drawingml/2006/main">
              <a:ext uri="{FF2B5EF4-FFF2-40B4-BE49-F238E27FC236}">
                <a16:creationId xmlns:a16="http://schemas.microsoft.com/office/drawing/2014/main" id="{A420C23B-E2BB-4082-A6D5-544C02794F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9095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4C46A2"/>
                </a:solidFill>
                <a:latin typeface="NanumSquare"/>
                <a:ea typeface="NanumSquare"/>
                <a:cs typeface="NanumSquare"/>
              </a:rPr>
              <a:t>공급자</a:t>
            </a:r>
          </a:p>
        </p:txBody>
      </p:sp>
      <p:sp>
        <p:nvSpPr>
          <p:cNvPr id="8" name="독립 업체·전문가·현지 파트너·크리에이터·커뮤니티 운영자가 자신">
            <a:extLst xmlns:a="http://schemas.openxmlformats.org/drawingml/2006/main">
              <a:ext uri="{FF2B5EF4-FFF2-40B4-BE49-F238E27FC236}">
                <a16:creationId xmlns:a16="http://schemas.microsoft.com/office/drawing/2014/main" id="{76D0C9B9-D58A-4503-BBD8-9F91B32C26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3790950"/>
            <a:ext cx="85344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17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독립 업체·전문가·현지 파트너·크리에이터·커뮤니티 운영자가 자신의 서비스를 제공합니다.</a:t>
            </a:r>
          </a:p>
        </p:txBody>
      </p:sp>
      <p:sp>
        <p:nvSpPr>
          <p:cNvPr id="9" name="사업 구조">
            <a:extLst xmlns:a="http://schemas.openxmlformats.org/drawingml/2006/main">
              <a:ext uri="{FF2B5EF4-FFF2-40B4-BE49-F238E27FC236}">
                <a16:creationId xmlns:a16="http://schemas.microsoft.com/office/drawing/2014/main" id="{21B39FF3-459E-4E67-B6A4-ED500D5B55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1490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4C46A2"/>
                </a:solidFill>
                <a:latin typeface="NanumSquare"/>
                <a:ea typeface="NanumSquare"/>
                <a:cs typeface="NanumSquare"/>
              </a:rPr>
              <a:t>사업 구조</a:t>
            </a:r>
          </a:p>
        </p:txBody>
      </p:sp>
      <p:sp>
        <p:nvSpPr>
          <p:cNvPr id="10" name="무료 입점·공개 홈페이지로 시작해 검증된 문의·서비스 운영과 거">
            <a:extLst xmlns:a="http://schemas.openxmlformats.org/drawingml/2006/main">
              <a:ext uri="{FF2B5EF4-FFF2-40B4-BE49-F238E27FC236}">
                <a16:creationId xmlns:a16="http://schemas.microsoft.com/office/drawing/2014/main" id="{01B41A2B-093C-49D5-8FD0-66850ADE3D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4914900"/>
            <a:ext cx="85344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17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무료 입점·공개 홈페이지로 시작해 검증된 문의·서비스 운영과 거래 수수료로 사업화합니다.</a:t>
            </a:r>
          </a:p>
        </p:txBody>
      </p:sp>
      <p:sp>
        <p:nvSpPr>
          <p:cNvPr id="11" name="2026-10-14 기준 · globalcouplecare.co">
            <a:extLst xmlns:a="http://schemas.openxmlformats.org/drawingml/2006/main">
              <a:ext uri="{FF2B5EF4-FFF2-40B4-BE49-F238E27FC236}">
                <a16:creationId xmlns:a16="http://schemas.microsoft.com/office/drawing/2014/main" id="{C4F8C171-6A54-4955-9B47-00291723F8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38925"/>
            <a:ext cx="10972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9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9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97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2026-10-14 기준 · globalcouplecare.com</a:t>
            </a:r>
          </a:p>
        </p:txBody>
      </p:sp>
    </p:spTree>
    <p:extLst>
      <p:ext uri="{BB962C8B-B14F-4D97-AF65-F5344CB8AC3E}">
        <p14:creationId xmlns:p14="http://schemas.microsoft.com/office/powerpoint/2010/main" val="173159863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GLOBAL COUPLE CARE">
            <a:extLst xmlns:a="http://schemas.openxmlformats.org/drawingml/2006/main">
              <a:ext uri="{FF2B5EF4-FFF2-40B4-BE49-F238E27FC236}">
                <a16:creationId xmlns:a16="http://schemas.microsoft.com/office/drawing/2014/main" id="{0544D495-B1AB-44D8-AB28-2275E19A21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9906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1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1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pPr>
            <a:r>
              <a:rPr sz="1350" b="1">
                <a:solidFill>
                  <a:srgbClr val="4C46A2"/>
                </a:solidFill>
                <a:latin typeface="NanumSquare"/>
                <a:ea typeface="NanumSquare"/>
                <a:cs typeface="NanumSquare"/>
              </a:rPr>
              <a:t>GLOBAL COUPLE CARE</a:t>
            </a:r>
          </a:p>
        </p:txBody>
      </p:sp>
      <p:sp>
        <p:nvSpPr>
          <p:cNvPr id="2" name="03">
            <a:extLst xmlns:a="http://schemas.openxmlformats.org/drawingml/2006/main">
              <a:ext uri="{FF2B5EF4-FFF2-40B4-BE49-F238E27FC236}">
                <a16:creationId xmlns:a16="http://schemas.microsoft.com/office/drawing/2014/main" id="{0662EA65-7213-4819-B2B2-2B9893637C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33375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pPr>
            <a:r>
              <a:rPr sz="1350" b="0">
                <a:solidFill>
                  <a:srgbClr val="4C46A2"/>
                </a:solidFill>
                <a:latin typeface="NanumSquare"/>
                <a:ea typeface="NanumSquare"/>
                <a:cs typeface="NanumSquare"/>
              </a:rPr>
              <a:t>03</a:t>
            </a:r>
          </a:p>
        </p:txBody>
      </p:sp>
      <p:sp>
        <p:nvSpPr>
          <p:cNvPr id="3" name="정보를 찾은 뒤에도 확인할 일이 남습니다">
            <a:extLst xmlns:a="http://schemas.openxmlformats.org/drawingml/2006/main">
              <a:ext uri="{FF2B5EF4-FFF2-40B4-BE49-F238E27FC236}">
                <a16:creationId xmlns:a16="http://schemas.microsoft.com/office/drawing/2014/main" id="{9FEAFAE7-7128-4800-B983-51D13B9252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04875"/>
            <a:ext cx="109728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pPr>
            <a:r>
              <a: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rPr>
              <a:t>정보를 찾은 뒤에도 확인할 일이 남습니다</a:t>
            </a:r>
          </a:p>
        </p:txBody>
      </p:sp>
      <p:sp>
        <p:nvSpPr>
          <p:cNvPr id="4" name="비용·역할·계약·현지 지원을 각각 확인해야 합니다.">
            <a:extLst xmlns:a="http://schemas.openxmlformats.org/drawingml/2006/main">
              <a:ext uri="{FF2B5EF4-FFF2-40B4-BE49-F238E27FC236}">
                <a16:creationId xmlns:a16="http://schemas.microsoft.com/office/drawing/2014/main" id="{968726A7-24C3-4C31-AFD1-06C2FE520C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14500"/>
            <a:ext cx="1097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비용·역할·계약·현지 지원을 각각 확인해야 합니다.</a:t>
            </a:r>
          </a:p>
        </p:txBody>
      </p:sp>
      <p:sp>
        <p:nvSpPr>
          <p:cNvPr id="5" name="커플의 문제">
            <a:extLst xmlns:a="http://schemas.openxmlformats.org/drawingml/2006/main">
              <a:ext uri="{FF2B5EF4-FFF2-40B4-BE49-F238E27FC236}">
                <a16:creationId xmlns:a16="http://schemas.microsoft.com/office/drawing/2014/main" id="{339C99BF-BBF8-4F78-B733-1AB1D14E6C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4C46A2"/>
                </a:solidFill>
                <a:latin typeface="NanumSquare"/>
                <a:ea typeface="NanumSquare"/>
                <a:cs typeface="NanumSquare"/>
              </a:rPr>
              <a:t>커플의 문제</a:t>
            </a:r>
          </a:p>
        </p:txBody>
      </p:sp>
      <p:sp>
        <p:nvSpPr>
          <p:cNvPr id="6" name="국가별 절차와 비용이 흩어져 있고, 실제 서비스 제공자와 책임 ">
            <a:extLst xmlns:a="http://schemas.openxmlformats.org/drawingml/2006/main">
              <a:ext uri="{FF2B5EF4-FFF2-40B4-BE49-F238E27FC236}">
                <a16:creationId xmlns:a16="http://schemas.microsoft.com/office/drawing/2014/main" id="{97C115A5-55F8-4F60-B0E5-C2C839C77E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2667000"/>
            <a:ext cx="85344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17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국가별 절차와 비용이 흩어져 있고, 실제 서비스 제공자와 책임 범위를 비교하기 어렵습니다.</a:t>
            </a:r>
          </a:p>
        </p:txBody>
      </p:sp>
      <p:sp>
        <p:nvSpPr>
          <p:cNvPr id="7" name="파트너의 문제">
            <a:extLst xmlns:a="http://schemas.openxmlformats.org/drawingml/2006/main">
              <a:ext uri="{FF2B5EF4-FFF2-40B4-BE49-F238E27FC236}">
                <a16:creationId xmlns:a16="http://schemas.microsoft.com/office/drawing/2014/main" id="{DC5B8A21-C214-4D54-8EE2-DD00019CF5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9095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4C46A2"/>
                </a:solidFill>
                <a:latin typeface="NanumSquare"/>
                <a:ea typeface="NanumSquare"/>
                <a:cs typeface="NanumSquare"/>
              </a:rPr>
              <a:t>파트너의 문제</a:t>
            </a:r>
          </a:p>
        </p:txBody>
      </p:sp>
      <p:sp>
        <p:nvSpPr>
          <p:cNvPr id="8" name="콘텐츠 유입이 상담과 계약으로 이어지는 과정을 추적하고, 담당자">
            <a:extLst xmlns:a="http://schemas.openxmlformats.org/drawingml/2006/main">
              <a:ext uri="{FF2B5EF4-FFF2-40B4-BE49-F238E27FC236}">
                <a16:creationId xmlns:a16="http://schemas.microsoft.com/office/drawing/2014/main" id="{648B8CEB-700C-48F0-B4BB-25FABB0B28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3790950"/>
            <a:ext cx="85344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17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콘텐츠 유입이 상담과 계약으로 이어지는 과정을 추적하고, 담당자 간 업무를 인계해야 합니다.</a:t>
            </a:r>
          </a:p>
        </p:txBody>
      </p:sp>
      <p:sp>
        <p:nvSpPr>
          <p:cNvPr id="9" name="플랫폼의 해법">
            <a:extLst xmlns:a="http://schemas.openxmlformats.org/drawingml/2006/main">
              <a:ext uri="{FF2B5EF4-FFF2-40B4-BE49-F238E27FC236}">
                <a16:creationId xmlns:a16="http://schemas.microsoft.com/office/drawing/2014/main" id="{69FA909F-AB81-45B8-91A7-10E58C53AE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1490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4C46A2"/>
                </a:solidFill>
                <a:latin typeface="NanumSquare"/>
                <a:ea typeface="NanumSquare"/>
                <a:cs typeface="NanumSquare"/>
              </a:rPr>
              <a:t>플랫폼의 해법</a:t>
            </a:r>
          </a:p>
        </p:txBody>
      </p:sp>
      <p:sp>
        <p:nvSpPr>
          <p:cNvPr id="10" name="공개 정보·검증 범위·문의·계약 이력을 연결해 커플의 선택과 파">
            <a:extLst xmlns:a="http://schemas.openxmlformats.org/drawingml/2006/main">
              <a:ext uri="{FF2B5EF4-FFF2-40B4-BE49-F238E27FC236}">
                <a16:creationId xmlns:a16="http://schemas.microsoft.com/office/drawing/2014/main" id="{296591A8-89CD-46BB-BBFF-D9C835D88D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4914900"/>
            <a:ext cx="85344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17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공개 정보·검증 범위·문의·계약 이력을 연결해 커플의 선택과 파트너 운영을 지원합니다.</a:t>
            </a:r>
          </a:p>
        </p:txBody>
      </p:sp>
      <p:sp>
        <p:nvSpPr>
          <p:cNvPr id="11" name="2026-10-14 기준 · globalcouplecare.co">
            <a:extLst xmlns:a="http://schemas.openxmlformats.org/drawingml/2006/main">
              <a:ext uri="{FF2B5EF4-FFF2-40B4-BE49-F238E27FC236}">
                <a16:creationId xmlns:a16="http://schemas.microsoft.com/office/drawing/2014/main" id="{318C4841-BDA9-4881-A6EB-9C25944CCB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38925"/>
            <a:ext cx="10972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9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9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97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2026-10-14 기준 · globalcouplecare.com</a:t>
            </a:r>
          </a:p>
        </p:txBody>
      </p:sp>
    </p:spTree>
    <p:extLst>
      <p:ext uri="{BB962C8B-B14F-4D97-AF65-F5344CB8AC3E}">
        <p14:creationId xmlns:p14="http://schemas.microsoft.com/office/powerpoint/2010/main" val="92460103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3F1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GLOBAL COUPLE CARE">
            <a:extLst xmlns:a="http://schemas.openxmlformats.org/drawingml/2006/main">
              <a:ext uri="{FF2B5EF4-FFF2-40B4-BE49-F238E27FC236}">
                <a16:creationId xmlns:a16="http://schemas.microsoft.com/office/drawing/2014/main" id="{EC62BEC3-9E0A-4121-88E2-99C0936FCD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9906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1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1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pPr>
            <a:r>
              <a:rPr sz="1350" b="1">
                <a:solidFill>
                  <a:srgbClr val="4C46A2"/>
                </a:solidFill>
                <a:latin typeface="NanumSquare"/>
                <a:ea typeface="NanumSquare"/>
                <a:cs typeface="NanumSquare"/>
              </a:rPr>
              <a:t>GLOBAL COUPLE CARE</a:t>
            </a:r>
          </a:p>
        </p:txBody>
      </p:sp>
      <p:sp>
        <p:nvSpPr>
          <p:cNvPr id="2" name="04">
            <a:extLst xmlns:a="http://schemas.openxmlformats.org/drawingml/2006/main">
              <a:ext uri="{FF2B5EF4-FFF2-40B4-BE49-F238E27FC236}">
                <a16:creationId xmlns:a16="http://schemas.microsoft.com/office/drawing/2014/main" id="{1B9CD205-87E6-4EC3-AA37-FBC6B1BE42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33375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pPr>
            <a:r>
              <a:rPr sz="1350" b="0">
                <a:solidFill>
                  <a:srgbClr val="4C46A2"/>
                </a:solidFill>
                <a:latin typeface="NanumSquare"/>
                <a:ea typeface="NanumSquare"/>
                <a:cs typeface="NanumSquare"/>
              </a:rPr>
              <a:t>04</a:t>
            </a:r>
          </a:p>
        </p:txBody>
      </p:sp>
      <p:sp>
        <p:nvSpPr>
          <p:cNvPr id="3" name="국제혼인은 출발점입니다">
            <a:extLst xmlns:a="http://schemas.openxmlformats.org/drawingml/2006/main">
              <a:ext uri="{FF2B5EF4-FFF2-40B4-BE49-F238E27FC236}">
                <a16:creationId xmlns:a16="http://schemas.microsoft.com/office/drawing/2014/main" id="{C59F0D06-6CA6-4BCA-9C0D-E94A3383E1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04875"/>
            <a:ext cx="109728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pPr>
            <a:r>
              <a: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rPr>
              <a:t>국제혼인은 출발점입니다</a:t>
            </a:r>
          </a:p>
        </p:txBody>
      </p:sp>
      <p:sp>
        <p:nvSpPr>
          <p:cNvPr id="4" name="결혼 준비 이후 거주·언어·생활 서비스로 관계가 이어집니다.">
            <a:extLst xmlns:a="http://schemas.openxmlformats.org/drawingml/2006/main">
              <a:ext uri="{FF2B5EF4-FFF2-40B4-BE49-F238E27FC236}">
                <a16:creationId xmlns:a16="http://schemas.microsoft.com/office/drawing/2014/main" id="{81D8603A-E17D-4045-9ACB-6109665C4F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14500"/>
            <a:ext cx="1097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결혼 준비 이후 거주·언어·생활 서비스로 관계가 이어집니다.</a:t>
            </a:r>
          </a:p>
        </p:txBody>
      </p:sp>
      <p:sp>
        <p:nvSpPr>
          <p:cNvPr id="5" name="약 2.1만 건">
            <a:extLst xmlns:a="http://schemas.openxmlformats.org/drawingml/2006/main">
              <a:ext uri="{FF2B5EF4-FFF2-40B4-BE49-F238E27FC236}">
                <a16:creationId xmlns:a16="http://schemas.microsoft.com/office/drawing/2014/main" id="{E1E40A54-1F8E-4E5C-A8BB-903676CF22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57500"/>
            <a:ext cx="49530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5175" b="1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5175" b="1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pPr>
            <a:r>
              <a:rPr sz="5175" b="1">
                <a:solidFill>
                  <a:srgbClr val="4C46A2"/>
                </a:solidFill>
                <a:latin typeface="NanumSquare"/>
                <a:ea typeface="NanumSquare"/>
                <a:cs typeface="NanumSquare"/>
              </a:rPr>
              <a:t>약 2.1만 건</a:t>
            </a:r>
          </a:p>
        </p:txBody>
      </p:sp>
      <p:sp>
        <p:nvSpPr>
          <p:cNvPr id="6" name="2025년 외국인과의 혼인 신고">
            <a:extLst xmlns:a="http://schemas.openxmlformats.org/drawingml/2006/main">
              <a:ext uri="{FF2B5EF4-FFF2-40B4-BE49-F238E27FC236}">
                <a16:creationId xmlns:a16="http://schemas.microsoft.com/office/drawing/2014/main" id="{128FDD74-2E7D-49F8-B790-14B1E1068E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86250"/>
            <a:ext cx="46672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2025년 외국인과의 혼인 신고</a:t>
            </a:r>
          </a:p>
        </p:txBody>
      </p:sp>
      <p:sp>
        <p:nvSpPr>
          <p:cNvPr id="7" name="공식 수요 맥락">
            <a:extLst xmlns:a="http://schemas.openxmlformats.org/drawingml/2006/main">
              <a:ext uri="{FF2B5EF4-FFF2-40B4-BE49-F238E27FC236}">
                <a16:creationId xmlns:a16="http://schemas.microsoft.com/office/drawing/2014/main" id="{711DE252-DFCF-4C15-A6F4-51FE10026F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2571750"/>
            <a:ext cx="55816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00" b="1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800" b="1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pPr>
            <a:r>
              <a:rPr sz="1800" b="1">
                <a:solidFill>
                  <a:srgbClr val="4C46A2"/>
                </a:solidFill>
                <a:latin typeface="NanumSquare"/>
                <a:ea typeface="NanumSquare"/>
                <a:cs typeface="NanumSquare"/>
              </a:rPr>
              <a:t>공식 수요 맥락</a:t>
            </a:r>
          </a:p>
        </p:txBody>
      </p:sp>
      <p:sp>
        <p:nvSpPr>
          <p:cNvPr id="8" name="2025년 외국인과의 혼인은 약 2만 1천 건입니다. 국가데이터">
            <a:extLst xmlns:a="http://schemas.openxmlformats.org/drawingml/2006/main">
              <a:ext uri="{FF2B5EF4-FFF2-40B4-BE49-F238E27FC236}">
                <a16:creationId xmlns:a16="http://schemas.microsoft.com/office/drawing/2014/main" id="{9E81D410-8B39-495E-AECB-21D5E637A6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2933700"/>
            <a:ext cx="55816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187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2025년 외국인과의 혼인은 약 2만 1천 건입니다. 국가데이터처가 2026년 3월 발표한 신고 기준 통계입니다.</a:t>
            </a:r>
          </a:p>
        </p:txBody>
      </p:sp>
      <p:sp>
        <p:nvSpPr>
          <p:cNvPr id="9" name="초기 진입">
            <a:extLst xmlns:a="http://schemas.openxmlformats.org/drawingml/2006/main">
              <a:ext uri="{FF2B5EF4-FFF2-40B4-BE49-F238E27FC236}">
                <a16:creationId xmlns:a16="http://schemas.microsoft.com/office/drawing/2014/main" id="{9DB08378-826D-4FEC-A740-D7EF7D6919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3771900"/>
            <a:ext cx="55816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00" b="1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800" b="1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pPr>
            <a:r>
              <a:rPr sz="1800" b="1">
                <a:solidFill>
                  <a:srgbClr val="4C46A2"/>
                </a:solidFill>
                <a:latin typeface="NanumSquare"/>
                <a:ea typeface="NanumSquare"/>
                <a:cs typeface="NanumSquare"/>
              </a:rPr>
              <a:t>초기 진입</a:t>
            </a:r>
          </a:p>
        </p:txBody>
      </p:sp>
      <p:sp>
        <p:nvSpPr>
          <p:cNvPr id="10" name="공식 상위국 가이드와 한일·한미 등 관계별 생활 질문, 전문 서">
            <a:extLst xmlns:a="http://schemas.openxmlformats.org/drawingml/2006/main">
              <a:ext uri="{FF2B5EF4-FFF2-40B4-BE49-F238E27FC236}">
                <a16:creationId xmlns:a16="http://schemas.microsoft.com/office/drawing/2014/main" id="{FCA460C7-454A-4817-A210-EBBDE355F5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4133850"/>
            <a:ext cx="55816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187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공식 상위국 가이드와 한일·한미 등 관계별 생활 질문, 전문 서비스가 필요한 커플을 우선 연결합니다.</a:t>
            </a:r>
          </a:p>
        </p:txBody>
      </p:sp>
      <p:sp>
        <p:nvSpPr>
          <p:cNvPr id="11" name="시장 경계">
            <a:extLst xmlns:a="http://schemas.openxmlformats.org/drawingml/2006/main">
              <a:ext uri="{FF2B5EF4-FFF2-40B4-BE49-F238E27FC236}">
                <a16:creationId xmlns:a16="http://schemas.microsoft.com/office/drawing/2014/main" id="{E43C1708-DAB7-448E-BBE4-EF3BC60609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4972050"/>
            <a:ext cx="55816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00" b="1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800" b="1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pPr>
            <a:r>
              <a:rPr sz="1800" b="1">
                <a:solidFill>
                  <a:srgbClr val="4C46A2"/>
                </a:solidFill>
                <a:latin typeface="NanumSquare"/>
                <a:ea typeface="NanumSquare"/>
                <a:cs typeface="NanumSquare"/>
              </a:rPr>
              <a:t>시장 경계</a:t>
            </a:r>
          </a:p>
        </p:txBody>
      </p:sp>
      <p:sp>
        <p:nvSpPr>
          <p:cNvPr id="12" name="전체 국제혼인이 유료 중개를 이용하는 것은 아닙니다. 혼인 건수">
            <a:extLst xmlns:a="http://schemas.openxmlformats.org/drawingml/2006/main">
              <a:ext uri="{FF2B5EF4-FFF2-40B4-BE49-F238E27FC236}">
                <a16:creationId xmlns:a16="http://schemas.microsoft.com/office/drawing/2014/main" id="{101D8FD4-6104-4BE3-8EB1-5B7A1B9056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5334000"/>
            <a:ext cx="55816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187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전체 국제혼인이 유료 중개를 이용하는 것은 아닙니다. 혼인 건수에 중개단가를 곱해 전체 시장매출로 주장하지 않습니다.</a:t>
            </a:r>
          </a:p>
        </p:txBody>
      </p:sp>
      <p:sp>
        <p:nvSpPr>
          <p:cNvPr id="13" name="근거: 국가데이터처 2025년 혼인·이혼 통계 브리핑">
            <a:extLst xmlns:a="http://schemas.openxmlformats.org/drawingml/2006/main">
              <a:ext uri="{FF2B5EF4-FFF2-40B4-BE49-F238E27FC236}">
                <a16:creationId xmlns:a16="http://schemas.microsoft.com/office/drawing/2014/main" id="{469E36D9-92CF-4ABE-BA17-9A97293DA5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91250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127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근거: 국가데이터처 2025년 혼인·이혼 통계 브리핑</a:t>
            </a:r>
          </a:p>
        </p:txBody>
      </p:sp>
      <p:sp>
        <p:nvSpPr>
          <p:cNvPr id="14" name="2026-10-14 기준 · globalcouplecare.co">
            <a:extLst xmlns:a="http://schemas.openxmlformats.org/drawingml/2006/main">
              <a:ext uri="{FF2B5EF4-FFF2-40B4-BE49-F238E27FC236}">
                <a16:creationId xmlns:a16="http://schemas.microsoft.com/office/drawing/2014/main" id="{FBACF6EE-276D-46F8-9508-DE7C0C8ED5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38925"/>
            <a:ext cx="10972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9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9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97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2026-10-14 기준 · globalcouplecare.com</a:t>
            </a:r>
          </a:p>
        </p:txBody>
      </p:sp>
    </p:spTree>
    <p:extLst>
      <p:ext uri="{BB962C8B-B14F-4D97-AF65-F5344CB8AC3E}">
        <p14:creationId xmlns:p14="http://schemas.microsoft.com/office/powerpoint/2010/main" val="17974238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GLOBAL COUPLE CARE">
            <a:extLst xmlns:a="http://schemas.openxmlformats.org/drawingml/2006/main">
              <a:ext uri="{FF2B5EF4-FFF2-40B4-BE49-F238E27FC236}">
                <a16:creationId xmlns:a16="http://schemas.microsoft.com/office/drawing/2014/main" id="{480CF571-85C5-4C70-8781-6D0986A395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9906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1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1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pPr>
            <a:r>
              <a:rPr sz="1350" b="1">
                <a:solidFill>
                  <a:srgbClr val="4C46A2"/>
                </a:solidFill>
                <a:latin typeface="NanumSquare"/>
                <a:ea typeface="NanumSquare"/>
                <a:cs typeface="NanumSquare"/>
              </a:rPr>
              <a:t>GLOBAL COUPLE CARE</a:t>
            </a:r>
          </a:p>
        </p:txBody>
      </p:sp>
      <p:sp>
        <p:nvSpPr>
          <p:cNvPr id="2" name="05">
            <a:extLst xmlns:a="http://schemas.openxmlformats.org/drawingml/2006/main">
              <a:ext uri="{FF2B5EF4-FFF2-40B4-BE49-F238E27FC236}">
                <a16:creationId xmlns:a16="http://schemas.microsoft.com/office/drawing/2014/main" id="{74BE964F-26FD-47F9-881D-66954E577F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33375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pPr>
            <a:r>
              <a:rPr sz="1350" b="0">
                <a:solidFill>
                  <a:srgbClr val="4C46A2"/>
                </a:solidFill>
                <a:latin typeface="NanumSquare"/>
                <a:ea typeface="NanumSquare"/>
                <a:cs typeface="NanumSquare"/>
              </a:rPr>
              <a:t>05</a:t>
            </a:r>
          </a:p>
        </p:txBody>
      </p:sp>
      <p:sp>
        <p:nvSpPr>
          <p:cNvPr id="3" name="파트너의 공개 홈페이지부터 시작합니다">
            <a:extLst xmlns:a="http://schemas.openxmlformats.org/drawingml/2006/main">
              <a:ext uri="{FF2B5EF4-FFF2-40B4-BE49-F238E27FC236}">
                <a16:creationId xmlns:a16="http://schemas.microsoft.com/office/drawing/2014/main" id="{27A95303-6B08-490B-A283-6B8AAC6B9F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04875"/>
            <a:ext cx="109728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pPr>
            <a:r>
              <a: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rPr>
              <a:t>파트너의 공개 홈페이지부터 시작합니다</a:t>
            </a:r>
          </a:p>
        </p:txBody>
      </p:sp>
      <p:sp>
        <p:nvSpPr>
          <p:cNvPr id="4" name="검증과 문의 운영이 첫 업무입니다.">
            <a:extLst xmlns:a="http://schemas.openxmlformats.org/drawingml/2006/main">
              <a:ext uri="{FF2B5EF4-FFF2-40B4-BE49-F238E27FC236}">
                <a16:creationId xmlns:a16="http://schemas.microsoft.com/office/drawing/2014/main" id="{43085245-58D9-44F1-84EF-401A0B17AE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14500"/>
            <a:ext cx="1097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검증과 문의 운영이 첫 업무입니다.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F31F239-B4AC-4A5E-B0C0-E67E42F16B8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72e89e3f5584b12"/>
          <a:stretch xmlns:a="http://schemas.openxmlformats.org/drawingml/2006/main"/>
        </p:blipFill>
        <p:spPr>
          <a:xfrm xmlns:a="http://schemas.openxmlformats.org/drawingml/2006/main">
            <a:off x="6630761" y="2524125"/>
            <a:ext cx="4702629" cy="3429000"/>
          </a:xfrm>
          <a:prstGeom xmlns:a="http://schemas.openxmlformats.org/drawingml/2006/main" prst="rect">
            <a:avLst/>
          </a:prstGeom>
        </p:spPr>
      </p:pic>
      <p:sp>
        <p:nvSpPr>
          <p:cNvPr id="6" name="공개 탐색">
            <a:extLst xmlns:a="http://schemas.openxmlformats.org/drawingml/2006/main">
              <a:ext uri="{FF2B5EF4-FFF2-40B4-BE49-F238E27FC236}">
                <a16:creationId xmlns:a16="http://schemas.microsoft.com/office/drawing/2014/main" id="{3104BBBE-B570-4BDB-AF9B-27DA990B3D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52700"/>
            <a:ext cx="547687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00" b="1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800" b="1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pPr>
            <a:r>
              <a:rPr sz="1800" b="1">
                <a:solidFill>
                  <a:srgbClr val="4C46A2"/>
                </a:solidFill>
                <a:latin typeface="NanumSquare"/>
                <a:ea typeface="NanumSquare"/>
                <a:cs typeface="NanumSquare"/>
              </a:rPr>
              <a:t>공개 탐색</a:t>
            </a:r>
          </a:p>
        </p:txBody>
      </p:sp>
      <p:sp>
        <p:nvSpPr>
          <p:cNvPr id="7" name="국가·관계별 안내, 업체·서비스 정보와 크리에이터·현지 파트너의">
            <a:extLst xmlns:a="http://schemas.openxmlformats.org/drawingml/2006/main">
              <a:ext uri="{FF2B5EF4-FFF2-40B4-BE49-F238E27FC236}">
                <a16:creationId xmlns:a16="http://schemas.microsoft.com/office/drawing/2014/main" id="{0A37FD6F-2F3E-41F1-88EF-FB879356BA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914650"/>
            <a:ext cx="53340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187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국가·관계별 안내, 업체·서비스 정보와 크리에이터·현지 파트너의 활동을 탐색합니다.</a:t>
            </a:r>
          </a:p>
        </p:txBody>
      </p:sp>
      <p:sp>
        <p:nvSpPr>
          <p:cNvPr id="8" name="검증과 문의">
            <a:extLst xmlns:a="http://schemas.openxmlformats.org/drawingml/2006/main">
              <a:ext uri="{FF2B5EF4-FFF2-40B4-BE49-F238E27FC236}">
                <a16:creationId xmlns:a16="http://schemas.microsoft.com/office/drawing/2014/main" id="{C07C6064-BBC0-4D6C-9B45-01F5482081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62375"/>
            <a:ext cx="547687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00" b="1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800" b="1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pPr>
            <a:r>
              <a:rPr sz="1800" b="1">
                <a:solidFill>
                  <a:srgbClr val="4C46A2"/>
                </a:solidFill>
                <a:latin typeface="NanumSquare"/>
                <a:ea typeface="NanumSquare"/>
                <a:cs typeface="NanumSquare"/>
              </a:rPr>
              <a:t>검증과 문의</a:t>
            </a:r>
          </a:p>
        </p:txBody>
      </p:sp>
      <p:sp>
        <p:nvSpPr>
          <p:cNvPr id="9" name="신원·채널 소유·인허가·성과자료의 검증 범위를 나누고 필요한 파">
            <a:extLst xmlns:a="http://schemas.openxmlformats.org/drawingml/2006/main">
              <a:ext uri="{FF2B5EF4-FFF2-40B4-BE49-F238E27FC236}">
                <a16:creationId xmlns:a16="http://schemas.microsoft.com/office/drawing/2014/main" id="{ECB13287-EB1C-429F-A462-5A38C4B377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24325"/>
            <a:ext cx="53340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187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신원·채널 소유·인허가·성과자료의 검증 범위를 나누고 필요한 파트너에게 문의합니다.</a:t>
            </a:r>
          </a:p>
        </p:txBody>
      </p:sp>
      <p:sp>
        <p:nvSpPr>
          <p:cNvPr id="10" name="서비스 운영">
            <a:extLst xmlns:a="http://schemas.openxmlformats.org/drawingml/2006/main">
              <a:ext uri="{FF2B5EF4-FFF2-40B4-BE49-F238E27FC236}">
                <a16:creationId xmlns:a16="http://schemas.microsoft.com/office/drawing/2014/main" id="{DBDD2A1D-04AA-4C03-B2E5-827E3D714E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72050"/>
            <a:ext cx="547687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00" b="1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800" b="1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pPr>
            <a:r>
              <a:rPr sz="1800" b="1">
                <a:solidFill>
                  <a:srgbClr val="4C46A2"/>
                </a:solidFill>
                <a:latin typeface="NanumSquare"/>
                <a:ea typeface="NanumSquare"/>
                <a:cs typeface="NanumSquare"/>
              </a:rPr>
              <a:t>서비스 운영</a:t>
            </a:r>
          </a:p>
        </p:txBody>
      </p:sp>
      <p:sp>
        <p:nvSpPr>
          <p:cNvPr id="11" name="담당자·계약·요율·진행 이력과 알림을 연결합니다. 실제 결제·이">
            <a:extLst xmlns:a="http://schemas.openxmlformats.org/drawingml/2006/main">
              <a:ext uri="{FF2B5EF4-FFF2-40B4-BE49-F238E27FC236}">
                <a16:creationId xmlns:a16="http://schemas.microsoft.com/office/drawing/2014/main" id="{B4AADFDC-CEC2-48EB-90BA-348F2A4C41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334000"/>
            <a:ext cx="53340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187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담당자·계약·요율·진행 이력과 알림을 연결합니다. 실제 결제·이체는 승인 조건 충족 후 검증합니다.</a:t>
            </a:r>
          </a:p>
        </p:txBody>
      </p:sp>
      <p:sp>
        <p:nvSpPr>
          <p:cNvPr id="12" name="공개 파트너 안내 실제 화면">
            <a:extLst xmlns:a="http://schemas.openxmlformats.org/drawingml/2006/main">
              <a:ext uri="{FF2B5EF4-FFF2-40B4-BE49-F238E27FC236}">
                <a16:creationId xmlns:a16="http://schemas.microsoft.com/office/drawing/2014/main" id="{3A4F78EE-A3AD-444C-B57F-BAA09EF1BE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6000750"/>
            <a:ext cx="52006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1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1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112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공개 파트너 안내 실제 화면</a:t>
            </a:r>
          </a:p>
        </p:txBody>
      </p:sp>
      <p:sp>
        <p:nvSpPr>
          <p:cNvPr id="13" name="근거: GCC 파트너 안내">
            <a:extLst xmlns:a="http://schemas.openxmlformats.org/drawingml/2006/main">
              <a:ext uri="{FF2B5EF4-FFF2-40B4-BE49-F238E27FC236}">
                <a16:creationId xmlns:a16="http://schemas.microsoft.com/office/drawing/2014/main" id="{7FEC2AA3-7B53-46D9-BBC3-980BDC4139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91250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127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근거: GCC 파트너 안내</a:t>
            </a:r>
          </a:p>
        </p:txBody>
      </p:sp>
      <p:sp>
        <p:nvSpPr>
          <p:cNvPr id="14" name="2026-10-14 기준 · globalcouplecare.co">
            <a:extLst xmlns:a="http://schemas.openxmlformats.org/drawingml/2006/main">
              <a:ext uri="{FF2B5EF4-FFF2-40B4-BE49-F238E27FC236}">
                <a16:creationId xmlns:a16="http://schemas.microsoft.com/office/drawing/2014/main" id="{89AA5E1C-E1CA-4DD6-ACD0-7E93CF2408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38925"/>
            <a:ext cx="10972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9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9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97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2026-10-14 기준 · globalcouplecare.com</a:t>
            </a:r>
          </a:p>
        </p:txBody>
      </p:sp>
    </p:spTree>
    <p:extLst>
      <p:ext uri="{BB962C8B-B14F-4D97-AF65-F5344CB8AC3E}">
        <p14:creationId xmlns:p14="http://schemas.microsoft.com/office/powerpoint/2010/main" val="133381577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GLOBAL COUPLE CARE">
            <a:extLst xmlns:a="http://schemas.openxmlformats.org/drawingml/2006/main">
              <a:ext uri="{FF2B5EF4-FFF2-40B4-BE49-F238E27FC236}">
                <a16:creationId xmlns:a16="http://schemas.microsoft.com/office/drawing/2014/main" id="{CCAF4DD9-69BA-4D2C-954A-877CB62EF3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9906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1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1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pPr>
            <a:r>
              <a:rPr sz="1350" b="1">
                <a:solidFill>
                  <a:srgbClr val="4C46A2"/>
                </a:solidFill>
                <a:latin typeface="NanumSquare"/>
                <a:ea typeface="NanumSquare"/>
                <a:cs typeface="NanumSquare"/>
              </a:rPr>
              <a:t>GLOBAL COUPLE CARE</a:t>
            </a:r>
          </a:p>
        </p:txBody>
      </p:sp>
      <p:sp>
        <p:nvSpPr>
          <p:cNvPr id="2" name="06">
            <a:extLst xmlns:a="http://schemas.openxmlformats.org/drawingml/2006/main">
              <a:ext uri="{FF2B5EF4-FFF2-40B4-BE49-F238E27FC236}">
                <a16:creationId xmlns:a16="http://schemas.microsoft.com/office/drawing/2014/main" id="{C4800D31-C975-4D90-937E-1B74571FBB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33375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pPr>
            <a:r>
              <a:rPr sz="1350" b="0">
                <a:solidFill>
                  <a:srgbClr val="4C46A2"/>
                </a:solidFill>
                <a:latin typeface="NanumSquare"/>
                <a:ea typeface="NanumSquare"/>
                <a:cs typeface="NanumSquare"/>
              </a:rPr>
              <a:t>06</a:t>
            </a:r>
          </a:p>
        </p:txBody>
      </p:sp>
      <p:sp>
        <p:nvSpPr>
          <p:cNvPr id="3" name="콘텐츠를 상담 준비로 연결합니다">
            <a:extLst xmlns:a="http://schemas.openxmlformats.org/drawingml/2006/main">
              <a:ext uri="{FF2B5EF4-FFF2-40B4-BE49-F238E27FC236}">
                <a16:creationId xmlns:a16="http://schemas.microsoft.com/office/drawing/2014/main" id="{8F01CAE6-8B73-4965-980D-92BA070DB5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04875"/>
            <a:ext cx="109728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pPr>
            <a:r>
              <a: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rPr>
              <a:t>콘텐츠를 상담 준비로 연결합니다</a:t>
            </a:r>
          </a:p>
        </p:txBody>
      </p:sp>
      <p:sp>
        <p:nvSpPr>
          <p:cNvPr id="4" name="국가별 준비 질문을 구체적인 서비스 수요로 이어갑니다.">
            <a:extLst xmlns:a="http://schemas.openxmlformats.org/drawingml/2006/main">
              <a:ext uri="{FF2B5EF4-FFF2-40B4-BE49-F238E27FC236}">
                <a16:creationId xmlns:a16="http://schemas.microsoft.com/office/drawing/2014/main" id="{F6108BB5-C897-45A9-AAD5-3A091E0998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14500"/>
            <a:ext cx="1097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국가별 준비 질문을 구체적인 서비스 수요로 이어갑니다.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EEE9F2A-6051-45EF-8E2F-A906C0B843A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0954babfd994cad"/>
          <a:stretch xmlns:a="http://schemas.openxmlformats.org/drawingml/2006/main"/>
        </p:blipFill>
        <p:spPr>
          <a:xfrm xmlns:a="http://schemas.openxmlformats.org/drawingml/2006/main">
            <a:off x="6630761" y="2524125"/>
            <a:ext cx="4702629" cy="3429000"/>
          </a:xfrm>
          <a:prstGeom xmlns:a="http://schemas.openxmlformats.org/drawingml/2006/main" prst="rect">
            <a:avLst/>
          </a:prstGeom>
        </p:spPr>
      </p:pic>
      <p:sp>
        <p:nvSpPr>
          <p:cNvPr id="6" name="유입">
            <a:extLst xmlns:a="http://schemas.openxmlformats.org/drawingml/2006/main">
              <a:ext uri="{FF2B5EF4-FFF2-40B4-BE49-F238E27FC236}">
                <a16:creationId xmlns:a16="http://schemas.microsoft.com/office/drawing/2014/main" id="{C04B39C5-9643-4578-BC9C-0A62A67AA7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52700"/>
            <a:ext cx="547687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00" b="1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800" b="1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pPr>
            <a:r>
              <a:rPr sz="1800" b="1">
                <a:solidFill>
                  <a:srgbClr val="4C46A2"/>
                </a:solidFill>
                <a:latin typeface="NanumSquare"/>
                <a:ea typeface="NanumSquare"/>
                <a:cs typeface="NanumSquare"/>
              </a:rPr>
              <a:t>유입</a:t>
            </a:r>
          </a:p>
        </p:txBody>
      </p:sp>
      <p:sp>
        <p:nvSpPr>
          <p:cNvPr id="7" name="국가·관계별 가이드와 비용·절차·업체 비교 정보를 공개합니다.">
            <a:extLst xmlns:a="http://schemas.openxmlformats.org/drawingml/2006/main">
              <a:ext uri="{FF2B5EF4-FFF2-40B4-BE49-F238E27FC236}">
                <a16:creationId xmlns:a16="http://schemas.microsoft.com/office/drawing/2014/main" id="{2FBFAEBF-B6EB-4070-9590-CDAB4D63AE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914650"/>
            <a:ext cx="53340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187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국가·관계별 가이드와 비용·절차·업체 비교 정보를 공개합니다.</a:t>
            </a:r>
          </a:p>
        </p:txBody>
      </p:sp>
      <p:sp>
        <p:nvSpPr>
          <p:cNvPr id="8" name="선택">
            <a:extLst xmlns:a="http://schemas.openxmlformats.org/drawingml/2006/main">
              <a:ext uri="{FF2B5EF4-FFF2-40B4-BE49-F238E27FC236}">
                <a16:creationId xmlns:a16="http://schemas.microsoft.com/office/drawing/2014/main" id="{41BA469F-FCA7-4D6B-A12A-9C64E889DB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62375"/>
            <a:ext cx="547687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00" b="1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800" b="1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pPr>
            <a:r>
              <a:rPr sz="1800" b="1">
                <a:solidFill>
                  <a:srgbClr val="4C46A2"/>
                </a:solidFill>
                <a:latin typeface="NanumSquare"/>
                <a:ea typeface="NanumSquare"/>
                <a:cs typeface="NanumSquare"/>
              </a:rPr>
              <a:t>선택</a:t>
            </a:r>
          </a:p>
        </p:txBody>
      </p:sp>
      <p:sp>
        <p:nvSpPr>
          <p:cNvPr id="9" name="생활 계획·언어·현지 일정·행정 등 실제 필요를 확인하고 파트너">
            <a:extLst xmlns:a="http://schemas.openxmlformats.org/drawingml/2006/main">
              <a:ext uri="{FF2B5EF4-FFF2-40B4-BE49-F238E27FC236}">
                <a16:creationId xmlns:a16="http://schemas.microsoft.com/office/drawing/2014/main" id="{A51AEF21-8272-4C2B-B79F-6B03CE152E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24325"/>
            <a:ext cx="53340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187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생활 계획·언어·현지 일정·행정 등 실제 필요를 확인하고 파트너 정보를 비교합니다.</a:t>
            </a:r>
          </a:p>
        </p:txBody>
      </p:sp>
      <p:sp>
        <p:nvSpPr>
          <p:cNvPr id="10" name="계속 이용">
            <a:extLst xmlns:a="http://schemas.openxmlformats.org/drawingml/2006/main">
              <a:ext uri="{FF2B5EF4-FFF2-40B4-BE49-F238E27FC236}">
                <a16:creationId xmlns:a16="http://schemas.microsoft.com/office/drawing/2014/main" id="{9E13551F-0B1D-423A-8AA2-5B4C1811AA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72050"/>
            <a:ext cx="547687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00" b="1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800" b="1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pPr>
            <a:r>
              <a:rPr sz="1800" b="1">
                <a:solidFill>
                  <a:srgbClr val="4C46A2"/>
                </a:solidFill>
                <a:latin typeface="NanumSquare"/>
                <a:ea typeface="NanumSquare"/>
                <a:cs typeface="NanumSquare"/>
              </a:rPr>
              <a:t>계속 이용</a:t>
            </a:r>
          </a:p>
        </p:txBody>
      </p:sp>
      <p:sp>
        <p:nvSpPr>
          <p:cNvPr id="11" name="정착·가족 생활 질문과 커뮤니티를 통해 단발성 상담 이후의 접점">
            <a:extLst xmlns:a="http://schemas.openxmlformats.org/drawingml/2006/main">
              <a:ext uri="{FF2B5EF4-FFF2-40B4-BE49-F238E27FC236}">
                <a16:creationId xmlns:a16="http://schemas.microsoft.com/office/drawing/2014/main" id="{82DDDE61-4547-466B-9723-A7A4272B33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334000"/>
            <a:ext cx="53340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187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정착·가족 생활 질문과 커뮤니티를 통해 단발성 상담 이후의 접점을 확대합니다.</a:t>
            </a:r>
          </a:p>
        </p:txBody>
      </p:sp>
      <p:sp>
        <p:nvSpPr>
          <p:cNvPr id="12" name="국가·관계별 공개 가이드 실제 화면">
            <a:extLst xmlns:a="http://schemas.openxmlformats.org/drawingml/2006/main">
              <a:ext uri="{FF2B5EF4-FFF2-40B4-BE49-F238E27FC236}">
                <a16:creationId xmlns:a16="http://schemas.microsoft.com/office/drawing/2014/main" id="{CE85157B-127E-43AC-8D12-AB75A7A4AD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6000750"/>
            <a:ext cx="52006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1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1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112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국가·관계별 공개 가이드 실제 화면</a:t>
            </a:r>
          </a:p>
        </p:txBody>
      </p:sp>
      <p:sp>
        <p:nvSpPr>
          <p:cNvPr id="13" name="근거: 국제결혼 준비 가이드">
            <a:extLst xmlns:a="http://schemas.openxmlformats.org/drawingml/2006/main">
              <a:ext uri="{FF2B5EF4-FFF2-40B4-BE49-F238E27FC236}">
                <a16:creationId xmlns:a16="http://schemas.microsoft.com/office/drawing/2014/main" id="{FCDFB246-9A42-4A55-B440-2A196A36C8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91250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127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근거: 국제결혼 준비 가이드</a:t>
            </a:r>
          </a:p>
        </p:txBody>
      </p:sp>
      <p:sp>
        <p:nvSpPr>
          <p:cNvPr id="14" name="2026-10-14 기준 · globalcouplecare.co">
            <a:extLst xmlns:a="http://schemas.openxmlformats.org/drawingml/2006/main">
              <a:ext uri="{FF2B5EF4-FFF2-40B4-BE49-F238E27FC236}">
                <a16:creationId xmlns:a16="http://schemas.microsoft.com/office/drawing/2014/main" id="{BF2FF6D5-FF70-495F-87C6-9F373C71F9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38925"/>
            <a:ext cx="10972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9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9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97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2026-10-14 기준 · globalcouplecare.com</a:t>
            </a:r>
          </a:p>
        </p:txBody>
      </p:sp>
    </p:spTree>
    <p:extLst>
      <p:ext uri="{BB962C8B-B14F-4D97-AF65-F5344CB8AC3E}">
        <p14:creationId xmlns:p14="http://schemas.microsoft.com/office/powerpoint/2010/main" val="188813468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3F1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GLOBAL COUPLE CARE">
            <a:extLst xmlns:a="http://schemas.openxmlformats.org/drawingml/2006/main">
              <a:ext uri="{FF2B5EF4-FFF2-40B4-BE49-F238E27FC236}">
                <a16:creationId xmlns:a16="http://schemas.microsoft.com/office/drawing/2014/main" id="{599B7B05-1137-48E2-9369-7F1B7AFFA6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9906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1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1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pPr>
            <a:r>
              <a:rPr sz="1350" b="1">
                <a:solidFill>
                  <a:srgbClr val="4C46A2"/>
                </a:solidFill>
                <a:latin typeface="NanumSquare"/>
                <a:ea typeface="NanumSquare"/>
                <a:cs typeface="NanumSquare"/>
              </a:rPr>
              <a:t>GLOBAL COUPLE CARE</a:t>
            </a:r>
          </a:p>
        </p:txBody>
      </p:sp>
      <p:sp>
        <p:nvSpPr>
          <p:cNvPr id="2" name="07">
            <a:extLst xmlns:a="http://schemas.openxmlformats.org/drawingml/2006/main">
              <a:ext uri="{FF2B5EF4-FFF2-40B4-BE49-F238E27FC236}">
                <a16:creationId xmlns:a16="http://schemas.microsoft.com/office/drawing/2014/main" id="{56933374-151F-403F-973B-61D3F09963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33375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pPr>
            <a:r>
              <a:rPr sz="1350" b="0">
                <a:solidFill>
                  <a:srgbClr val="4C46A2"/>
                </a:solidFill>
                <a:latin typeface="NanumSquare"/>
                <a:ea typeface="NanumSquare"/>
                <a:cs typeface="NanumSquare"/>
              </a:rPr>
              <a:t>07</a:t>
            </a:r>
          </a:p>
        </p:txBody>
      </p:sp>
      <p:sp>
        <p:nvSpPr>
          <p:cNvPr id="3" name="파트너 운영 구조가 신뢰를 뒷받침합니다">
            <a:extLst xmlns:a="http://schemas.openxmlformats.org/drawingml/2006/main">
              <a:ext uri="{FF2B5EF4-FFF2-40B4-BE49-F238E27FC236}">
                <a16:creationId xmlns:a16="http://schemas.microsoft.com/office/drawing/2014/main" id="{C512D4A1-1894-45D3-BAC4-DDA389E529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04875"/>
            <a:ext cx="109728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pPr>
            <a:r>
              <a: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rPr>
              <a:t>파트너 운영 구조가 신뢰를 뒷받침합니다</a:t>
            </a:r>
          </a:p>
        </p:txBody>
      </p:sp>
      <p:sp>
        <p:nvSpPr>
          <p:cNvPr id="4" name="업체 유형·업무 권한·상업 등급을 서로 분리합니다.">
            <a:extLst xmlns:a="http://schemas.openxmlformats.org/drawingml/2006/main">
              <a:ext uri="{FF2B5EF4-FFF2-40B4-BE49-F238E27FC236}">
                <a16:creationId xmlns:a16="http://schemas.microsoft.com/office/drawing/2014/main" id="{CCF92417-DE27-465F-B41A-A8B7C2BB5E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14500"/>
            <a:ext cx="1097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업체 유형·업무 권한·상업 등급을 서로 분리합니다.</a:t>
            </a:r>
          </a:p>
        </p:txBody>
      </p:sp>
      <p:sp>
        <p:nvSpPr>
          <p:cNvPr id="5" name="권한">
            <a:extLst xmlns:a="http://schemas.openxmlformats.org/drawingml/2006/main">
              <a:ext uri="{FF2B5EF4-FFF2-40B4-BE49-F238E27FC236}">
                <a16:creationId xmlns:a16="http://schemas.microsoft.com/office/drawing/2014/main" id="{96718B9E-3807-41D0-B14C-A976AD412F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4C46A2"/>
                </a:solidFill>
                <a:latin typeface="NanumSquare"/>
                <a:ea typeface="NanumSquare"/>
                <a:cs typeface="NanumSquare"/>
              </a:rPr>
              <a:t>권한</a:t>
            </a:r>
          </a:p>
        </p:txBody>
      </p:sp>
      <p:sp>
        <p:nvSpPr>
          <p:cNvPr id="6" name="등록·심사·담당자 배정과 실제 업무 범위를 분리해 운영합니다.">
            <a:extLst xmlns:a="http://schemas.openxmlformats.org/drawingml/2006/main">
              <a:ext uri="{FF2B5EF4-FFF2-40B4-BE49-F238E27FC236}">
                <a16:creationId xmlns:a16="http://schemas.microsoft.com/office/drawing/2014/main" id="{46B839A0-F64A-4FA0-AF5E-B2D169B5B9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2667000"/>
            <a:ext cx="85344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17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등록·심사·담당자 배정과 실제 업무 범위를 분리해 운영합니다.</a:t>
            </a:r>
          </a:p>
        </p:txBody>
      </p:sp>
      <p:sp>
        <p:nvSpPr>
          <p:cNvPr id="7" name="원장">
            <a:extLst xmlns:a="http://schemas.openxmlformats.org/drawingml/2006/main">
              <a:ext uri="{FF2B5EF4-FFF2-40B4-BE49-F238E27FC236}">
                <a16:creationId xmlns:a16="http://schemas.microsoft.com/office/drawing/2014/main" id="{6E21B627-30C7-4749-8DF2-EECE68196C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9095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4C46A2"/>
                </a:solidFill>
                <a:latin typeface="NanumSquare"/>
                <a:ea typeface="NanumSquare"/>
                <a:cs typeface="NanumSquare"/>
              </a:rPr>
              <a:t>원장</a:t>
            </a:r>
          </a:p>
        </p:txBody>
      </p:sp>
      <p:sp>
        <p:nvSpPr>
          <p:cNvPr id="8" name="계약·수수료 스냅샷과 진행 이력을 보존합니다. PG 검증 전 거">
            <a:extLst xmlns:a="http://schemas.openxmlformats.org/drawingml/2006/main">
              <a:ext uri="{FF2B5EF4-FFF2-40B4-BE49-F238E27FC236}">
                <a16:creationId xmlns:a16="http://schemas.microsoft.com/office/drawing/2014/main" id="{4E462E9A-D37D-4DB4-8B6C-94D0B46352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3790950"/>
            <a:ext cx="85344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17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계약·수수료 스냅샷과 진행 이력을 보존합니다. PG 검증 전 거래를 확인된 매출로 표시하지 않습니다.</a:t>
            </a:r>
          </a:p>
        </p:txBody>
      </p:sp>
      <p:sp>
        <p:nvSpPr>
          <p:cNvPr id="9" name="업무 연속성">
            <a:extLst xmlns:a="http://schemas.openxmlformats.org/drawingml/2006/main">
              <a:ext uri="{FF2B5EF4-FFF2-40B4-BE49-F238E27FC236}">
                <a16:creationId xmlns:a16="http://schemas.microsoft.com/office/drawing/2014/main" id="{4BA36390-799A-4092-B172-EF36D29CBE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1490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4C46A2"/>
                </a:solidFill>
                <a:latin typeface="NanumSquare"/>
                <a:ea typeface="NanumSquare"/>
                <a:cs typeface="NanumSquare"/>
              </a:rPr>
              <a:t>업무 연속성</a:t>
            </a:r>
          </a:p>
        </p:txBody>
      </p:sp>
      <p:sp>
        <p:nvSpPr>
          <p:cNvPr id="10" name="업무 저장과 알림 대기열·전송 결과·감사 이력을 연결합니다. 메">
            <a:extLst xmlns:a="http://schemas.openxmlformats.org/drawingml/2006/main">
              <a:ext uri="{FF2B5EF4-FFF2-40B4-BE49-F238E27FC236}">
                <a16:creationId xmlns:a16="http://schemas.microsoft.com/office/drawing/2014/main" id="{5865C88A-7087-4FEE-BCE9-BF61124E08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4914900"/>
            <a:ext cx="85344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17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업무 저장과 알림 대기열·전송 결과·감사 이력을 연결합니다. 메신저별 연결과 실제 수신은 별도 확인합니다.</a:t>
            </a:r>
          </a:p>
        </p:txBody>
      </p:sp>
      <p:sp>
        <p:nvSpPr>
          <p:cNvPr id="11" name="근거: DAL 적용·운영 구조">
            <a:extLst xmlns:a="http://schemas.openxmlformats.org/drawingml/2006/main">
              <a:ext uri="{FF2B5EF4-FFF2-40B4-BE49-F238E27FC236}">
                <a16:creationId xmlns:a16="http://schemas.microsoft.com/office/drawing/2014/main" id="{12C3400F-A199-4328-BB10-0C681FA5BA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91250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127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근거: DAL 적용·운영 구조</a:t>
            </a:r>
          </a:p>
        </p:txBody>
      </p:sp>
      <p:sp>
        <p:nvSpPr>
          <p:cNvPr id="12" name="2026-10-14 기준 · globalcouplecare.co">
            <a:extLst xmlns:a="http://schemas.openxmlformats.org/drawingml/2006/main">
              <a:ext uri="{FF2B5EF4-FFF2-40B4-BE49-F238E27FC236}">
                <a16:creationId xmlns:a16="http://schemas.microsoft.com/office/drawing/2014/main" id="{E4DEC185-4846-4DFC-84C6-4ACDCFE306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38925"/>
            <a:ext cx="10972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9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9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97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2026-10-14 기준 · globalcouplecare.com</a:t>
            </a:r>
          </a:p>
        </p:txBody>
      </p:sp>
    </p:spTree>
    <p:extLst>
      <p:ext uri="{BB962C8B-B14F-4D97-AF65-F5344CB8AC3E}">
        <p14:creationId xmlns:p14="http://schemas.microsoft.com/office/powerpoint/2010/main" val="49965304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GLOBAL COUPLE CARE">
            <a:extLst xmlns:a="http://schemas.openxmlformats.org/drawingml/2006/main">
              <a:ext uri="{FF2B5EF4-FFF2-40B4-BE49-F238E27FC236}">
                <a16:creationId xmlns:a16="http://schemas.microsoft.com/office/drawing/2014/main" id="{01014F84-55F5-4783-9A76-1413640ADF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9906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1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1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pPr>
            <a:r>
              <a:rPr sz="1350" b="1">
                <a:solidFill>
                  <a:srgbClr val="4C46A2"/>
                </a:solidFill>
                <a:latin typeface="NanumSquare"/>
                <a:ea typeface="NanumSquare"/>
                <a:cs typeface="NanumSquare"/>
              </a:rPr>
              <a:t>GLOBAL COUPLE CARE</a:t>
            </a:r>
          </a:p>
        </p:txBody>
      </p:sp>
      <p:sp>
        <p:nvSpPr>
          <p:cNvPr id="2" name="08">
            <a:extLst xmlns:a="http://schemas.openxmlformats.org/drawingml/2006/main">
              <a:ext uri="{FF2B5EF4-FFF2-40B4-BE49-F238E27FC236}">
                <a16:creationId xmlns:a16="http://schemas.microsoft.com/office/drawing/2014/main" id="{8BDBB4F7-2049-4D9C-BAAC-A86372CC00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33375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pPr>
            <a:r>
              <a:rPr sz="1350" b="0">
                <a:solidFill>
                  <a:srgbClr val="4C46A2"/>
                </a:solidFill>
                <a:latin typeface="NanumSquare"/>
                <a:ea typeface="NanumSquare"/>
                <a:cs typeface="NanumSquare"/>
              </a:rPr>
              <a:t>08</a:t>
            </a:r>
          </a:p>
        </p:txBody>
      </p:sp>
      <p:sp>
        <p:nvSpPr>
          <p:cNvPr id="3" name="소개 채널과 전문 업무 사이의 플랫폼">
            <a:extLst xmlns:a="http://schemas.openxmlformats.org/drawingml/2006/main">
              <a:ext uri="{FF2B5EF4-FFF2-40B4-BE49-F238E27FC236}">
                <a16:creationId xmlns:a16="http://schemas.microsoft.com/office/drawing/2014/main" id="{46242AA0-65E8-4470-9204-2BB9C9CC0E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04875"/>
            <a:ext cx="109728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pPr>
            <a:r>
              <a: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rPr>
              <a:t>소개 채널과 전문 업무 사이의 플랫폼</a:t>
            </a:r>
          </a:p>
        </p:txBody>
      </p:sp>
      <p:sp>
        <p:nvSpPr>
          <p:cNvPr id="4" name="거래 전 확인과 거래 후 운영을 연결하는 위치를 지향합니다.">
            <a:extLst xmlns:a="http://schemas.openxmlformats.org/drawingml/2006/main">
              <a:ext uri="{FF2B5EF4-FFF2-40B4-BE49-F238E27FC236}">
                <a16:creationId xmlns:a16="http://schemas.microsoft.com/office/drawing/2014/main" id="{075EFF29-B854-4583-B65D-BF3ED82DFE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14500"/>
            <a:ext cx="1097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거래 전 확인과 거래 후 운영을 연결하는 위치를 지향합니다.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522CFBC-CF05-4277-8377-E65FB1139026}"/>
              </a:ext>
            </a:extLst>
          </p:cNvPr>
          <p:cNvGraphicFramePr/>
          <p:nvPr/>
        </p:nvGraphicFramePr>
        <p:xfrm>
          <a:off xmlns:a="http://schemas.openxmlformats.org/drawingml/2006/main" x="609600" y="2667000"/>
          <a:ext xmlns:a="http://schemas.openxmlformats.org/drawingml/2006/main" cx="10972800" cy="30480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762250"/>
                <a:gridCol w="4000500"/>
                <a:gridCol w="4210050"/>
              </a:tblGrid>
              <a:tr h="60960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대안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T w="5715">
                      <a:solidFill>
                        <a:srgbClr val="DCE4DF"/>
                      </a:solidFill>
                      <a:prstDash val="solid"/>
                    </a:lnT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201D4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강점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T w="5715">
                      <a:solidFill>
                        <a:srgbClr val="DCE4DF"/>
                      </a:solidFill>
                      <a:prstDash val="solid"/>
                    </a:lnT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201D4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GCC의 도입 제안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T w="5715">
                      <a:solidFill>
                        <a:srgbClr val="DCE4DF"/>
                      </a:solidFill>
                      <a:prstDash val="solid"/>
                    </a:lnT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201D43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4C46A2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SNS·커뮤니티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자연스러운 관계·콘텐츠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확인 가능한 파트너 정보와 문의 이력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4C46A2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개별 전문 업체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3F1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국가·업무별 전문성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3F1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비교 가능한 정보와 공통 운영 도구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3F1FA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4C46A2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일반 소개 앱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사람 탐색·대화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전문 서비스·현지 지원·정착 접점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4C46A2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GCC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3F1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파트너와 준비 정보 연결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3F1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검증·문의·계약·진행 기록의 연속성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3F1FA"/>
                    </a:solidFill>
                  </a:tcPr>
                </a:tc>
              </a:tr>
            </a:tbl>
          </a:graphicData>
        </a:graphic>
      </p:graphicFrame>
      <p:sp>
        <p:nvSpPr>
          <p:cNvPr id="6" name="일반 업무 범주 비교입니다. 플랫폼 운영자는 상대방 선정·추천이">
            <a:extLst xmlns:a="http://schemas.openxmlformats.org/drawingml/2006/main">
              <a:ext uri="{FF2B5EF4-FFF2-40B4-BE49-F238E27FC236}">
                <a16:creationId xmlns:a16="http://schemas.microsoft.com/office/drawing/2014/main" id="{EC04BAA5-3A4F-4133-889C-2DD3862F0A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91250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127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일반 업무 범주 비교입니다. 플랫폼 운영자는 상대방 선정·추천이나 혼인 상담·알선을 직접 수행하지 않습니다.</a:t>
            </a:r>
          </a:p>
        </p:txBody>
      </p:sp>
      <p:sp>
        <p:nvSpPr>
          <p:cNvPr id="7" name="2026-10-14 기준 · globalcouplecare.co">
            <a:extLst xmlns:a="http://schemas.openxmlformats.org/drawingml/2006/main">
              <a:ext uri="{FF2B5EF4-FFF2-40B4-BE49-F238E27FC236}">
                <a16:creationId xmlns:a16="http://schemas.microsoft.com/office/drawing/2014/main" id="{78BE3B66-3E72-40BB-A4E1-CB727E2B1A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38925"/>
            <a:ext cx="10972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9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9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97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2026-10-14 기준 · globalcouplecare.com</a:t>
            </a:r>
          </a:p>
        </p:txBody>
      </p:sp>
    </p:spTree>
    <p:extLst>
      <p:ext uri="{BB962C8B-B14F-4D97-AF65-F5344CB8AC3E}">
        <p14:creationId xmlns:p14="http://schemas.microsoft.com/office/powerpoint/2010/main" val="1812391412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GLOBAL COUPLE CARE">
            <a:extLst xmlns:a="http://schemas.openxmlformats.org/drawingml/2006/main">
              <a:ext uri="{FF2B5EF4-FFF2-40B4-BE49-F238E27FC236}">
                <a16:creationId xmlns:a16="http://schemas.microsoft.com/office/drawing/2014/main" id="{308FCC6F-03FA-46E0-81D6-3EE230641F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9906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1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1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pPr>
            <a:r>
              <a:rPr sz="1350" b="1">
                <a:solidFill>
                  <a:srgbClr val="4C46A2"/>
                </a:solidFill>
                <a:latin typeface="NanumSquare"/>
                <a:ea typeface="NanumSquare"/>
                <a:cs typeface="NanumSquare"/>
              </a:rPr>
              <a:t>GLOBAL COUPLE CARE</a:t>
            </a:r>
          </a:p>
        </p:txBody>
      </p:sp>
      <p:sp>
        <p:nvSpPr>
          <p:cNvPr id="2" name="09">
            <a:extLst xmlns:a="http://schemas.openxmlformats.org/drawingml/2006/main">
              <a:ext uri="{FF2B5EF4-FFF2-40B4-BE49-F238E27FC236}">
                <a16:creationId xmlns:a16="http://schemas.microsoft.com/office/drawing/2014/main" id="{31567117-6571-48B7-8542-C6F504B950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33375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pPr>
            <a:r>
              <a:rPr sz="1350" b="0">
                <a:solidFill>
                  <a:srgbClr val="4C46A2"/>
                </a:solidFill>
                <a:latin typeface="NanumSquare"/>
                <a:ea typeface="NanumSquare"/>
                <a:cs typeface="NanumSquare"/>
              </a:rPr>
              <a:t>09</a:t>
            </a:r>
          </a:p>
        </p:txBody>
      </p:sp>
      <p:sp>
        <p:nvSpPr>
          <p:cNvPr id="3" name="거래 수수료와 파트너 운영">
            <a:extLst xmlns:a="http://schemas.openxmlformats.org/drawingml/2006/main">
              <a:ext uri="{FF2B5EF4-FFF2-40B4-BE49-F238E27FC236}">
                <a16:creationId xmlns:a16="http://schemas.microsoft.com/office/drawing/2014/main" id="{FBFD3B74-897F-4CC5-84FF-229FE29B53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04875"/>
            <a:ext cx="109728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pPr>
            <a:r>
              <a: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rPr>
              <a:t>거래 수수료와 파트너 운영</a:t>
            </a:r>
          </a:p>
        </p:txBody>
      </p:sp>
      <p:sp>
        <p:nvSpPr>
          <p:cNvPr id="4" name="공개된 요율과 향후 수익원을 구분합니다.">
            <a:extLst xmlns:a="http://schemas.openxmlformats.org/drawingml/2006/main">
              <a:ext uri="{FF2B5EF4-FFF2-40B4-BE49-F238E27FC236}">
                <a16:creationId xmlns:a16="http://schemas.microsoft.com/office/drawing/2014/main" id="{51941DF2-68E5-4C4C-8CF4-97DCC44F29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14500"/>
            <a:ext cx="1097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공개된 요율과 향후 수익원을 구분합니다.</a:t>
            </a:r>
          </a:p>
        </p:txBody>
      </p:sp>
      <p:sp>
        <p:nvSpPr>
          <p:cNvPr id="5" name="공개 요율">
            <a:extLst xmlns:a="http://schemas.openxmlformats.org/drawingml/2006/main">
              <a:ext uri="{FF2B5EF4-FFF2-40B4-BE49-F238E27FC236}">
                <a16:creationId xmlns:a16="http://schemas.microsoft.com/office/drawing/2014/main" id="{D0E78FA7-7E6A-4C0C-A515-D24E6055DC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4C46A2"/>
                </a:solidFill>
                <a:latin typeface="NanumSquare"/>
                <a:ea typeface="NanumSquare"/>
                <a:cs typeface="NanumSquare"/>
              </a:rPr>
              <a:t>공개 요율</a:t>
            </a:r>
          </a:p>
        </p:txBody>
      </p:sp>
      <p:sp>
        <p:nvSpPr>
          <p:cNvPr id="6" name="정상 수수료 3.5–5.5%. 창립 파트너는 0.5%p 할인으로">
            <a:extLst xmlns:a="http://schemas.openxmlformats.org/drawingml/2006/main">
              <a:ext uri="{FF2B5EF4-FFF2-40B4-BE49-F238E27FC236}">
                <a16:creationId xmlns:a16="http://schemas.microsoft.com/office/drawing/2014/main" id="{B3B0FF22-AC1B-48D9-8810-B93E24DE12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2667000"/>
            <a:ext cx="85344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17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정상 수수료 3.5–5.5%. 창립 파트너는 0.5%p 할인으로 3.0–5.0%이며 공개 조건은 2027-09-30까지입니다.</a:t>
            </a:r>
          </a:p>
        </p:txBody>
      </p:sp>
      <p:sp>
        <p:nvSpPr>
          <p:cNvPr id="7" name="확정 기준">
            <a:extLst xmlns:a="http://schemas.openxmlformats.org/drawingml/2006/main">
              <a:ext uri="{FF2B5EF4-FFF2-40B4-BE49-F238E27FC236}">
                <a16:creationId xmlns:a16="http://schemas.microsoft.com/office/drawing/2014/main" id="{B4AF0980-FD06-4F4A-8D37-17AB8B3DA6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9095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4C46A2"/>
                </a:solidFill>
                <a:latin typeface="NanumSquare"/>
                <a:ea typeface="NanumSquare"/>
                <a:cs typeface="NanumSquare"/>
              </a:rPr>
              <a:t>확정 기준</a:t>
            </a:r>
          </a:p>
        </p:txBody>
      </p:sp>
      <p:sp>
        <p:nvSpPr>
          <p:cNvPr id="8" name="거래별 합의요율·등급·할인 적용을 계약 스냅샷으로 보존합니다. ">
            <a:extLst xmlns:a="http://schemas.openxmlformats.org/drawingml/2006/main">
              <a:ext uri="{FF2B5EF4-FFF2-40B4-BE49-F238E27FC236}">
                <a16:creationId xmlns:a16="http://schemas.microsoft.com/office/drawing/2014/main" id="{B95A1DAB-1E7E-44C5-9AD2-EBFAEE24E6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3790950"/>
            <a:ext cx="85344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17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거래별 합의요율·등급·할인 적용을 계약 스냅샷으로 보존합니다. PG비용·부가세·개별 조건은 별도 표시합니다.</a:t>
            </a:r>
          </a:p>
        </p:txBody>
      </p:sp>
      <p:sp>
        <p:nvSpPr>
          <p:cNvPr id="9" name="확장 가설">
            <a:extLst xmlns:a="http://schemas.openxmlformats.org/drawingml/2006/main">
              <a:ext uri="{FF2B5EF4-FFF2-40B4-BE49-F238E27FC236}">
                <a16:creationId xmlns:a16="http://schemas.microsoft.com/office/drawing/2014/main" id="{69211F17-34F6-47A4-8837-C5A4F9BB9F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1490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4C46A2"/>
                </a:solidFill>
                <a:latin typeface="NanumSquare"/>
                <a:ea typeface="NanumSquare"/>
                <a:cs typeface="NanumSquare"/>
              </a:rPr>
              <a:t>확장 가설</a:t>
            </a:r>
          </a:p>
        </p:txBody>
      </p:sp>
      <p:sp>
        <p:nvSpPr>
          <p:cNvPr id="10" name="고급 CRM·운영 SaaS, 확인 가능한 콘텐츠·문의 캠페인, ">
            <a:extLst xmlns:a="http://schemas.openxmlformats.org/drawingml/2006/main">
              <a:ext uri="{FF2B5EF4-FFF2-40B4-BE49-F238E27FC236}">
                <a16:creationId xmlns:a16="http://schemas.microsoft.com/office/drawing/2014/main" id="{1B59969A-427C-4690-95BD-010BBD37E5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4914900"/>
            <a:ext cx="85344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17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고급 CRM·운영 SaaS, 확인 가능한 콘텐츠·문의 캠페인, 현지 서비스 계약은 수요와 가격을 추가 검증합니다.</a:t>
            </a:r>
          </a:p>
        </p:txBody>
      </p:sp>
      <p:sp>
        <p:nvSpPr>
          <p:cNvPr id="11" name="근거: 파트너 수수료·운영 안내">
            <a:extLst xmlns:a="http://schemas.openxmlformats.org/drawingml/2006/main">
              <a:ext uri="{FF2B5EF4-FFF2-40B4-BE49-F238E27FC236}">
                <a16:creationId xmlns:a16="http://schemas.microsoft.com/office/drawing/2014/main" id="{71E5CE56-277A-4924-B587-588324C873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91250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127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근거: 파트너 수수료·운영 안내</a:t>
            </a:r>
          </a:p>
        </p:txBody>
      </p:sp>
      <p:sp>
        <p:nvSpPr>
          <p:cNvPr id="12" name="2026-10-14 기준 · globalcouplecare.co">
            <a:extLst xmlns:a="http://schemas.openxmlformats.org/drawingml/2006/main">
              <a:ext uri="{FF2B5EF4-FFF2-40B4-BE49-F238E27FC236}">
                <a16:creationId xmlns:a16="http://schemas.microsoft.com/office/drawing/2014/main" id="{CDB6C37A-8502-443B-A317-B6904D13C4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38925"/>
            <a:ext cx="10972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9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9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97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2026-10-14 기준 · globalcouplecare.com</a:t>
            </a:r>
          </a:p>
        </p:txBody>
      </p:sp>
    </p:spTree>
    <p:extLst>
      <p:ext uri="{BB962C8B-B14F-4D97-AF65-F5344CB8AC3E}">
        <p14:creationId xmlns:p14="http://schemas.microsoft.com/office/powerpoint/2010/main" val="111129582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3F1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GLOBAL COUPLE CARE">
            <a:extLst xmlns:a="http://schemas.openxmlformats.org/drawingml/2006/main">
              <a:ext uri="{FF2B5EF4-FFF2-40B4-BE49-F238E27FC236}">
                <a16:creationId xmlns:a16="http://schemas.microsoft.com/office/drawing/2014/main" id="{1AAD912F-5D40-4B4D-BB61-538B67349D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9906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1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1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pPr>
            <a:r>
              <a:rPr sz="1350" b="1">
                <a:solidFill>
                  <a:srgbClr val="4C46A2"/>
                </a:solidFill>
                <a:latin typeface="NanumSquare"/>
                <a:ea typeface="NanumSquare"/>
                <a:cs typeface="NanumSquare"/>
              </a:rPr>
              <a:t>GLOBAL COUPLE CARE</a:t>
            </a:r>
          </a:p>
        </p:txBody>
      </p:sp>
      <p:sp>
        <p:nvSpPr>
          <p:cNvPr id="2" name="10">
            <a:extLst xmlns:a="http://schemas.openxmlformats.org/drawingml/2006/main">
              <a:ext uri="{FF2B5EF4-FFF2-40B4-BE49-F238E27FC236}">
                <a16:creationId xmlns:a16="http://schemas.microsoft.com/office/drawing/2014/main" id="{5C36E057-F704-4942-8062-90646754F7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33375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pPr>
            <a:r>
              <a:rPr sz="1350" b="0">
                <a:solidFill>
                  <a:srgbClr val="4C46A2"/>
                </a:solidFill>
                <a:latin typeface="NanumSquare"/>
                <a:ea typeface="NanumSquare"/>
                <a:cs typeface="NanumSquare"/>
              </a:rPr>
              <a:t>10</a:t>
            </a:r>
          </a:p>
        </p:txBody>
      </p:sp>
      <p:sp>
        <p:nvSpPr>
          <p:cNvPr id="3" name="거래 매출의 민감도">
            <a:extLst xmlns:a="http://schemas.openxmlformats.org/drawingml/2006/main">
              <a:ext uri="{FF2B5EF4-FFF2-40B4-BE49-F238E27FC236}">
                <a16:creationId xmlns:a16="http://schemas.microsoft.com/office/drawing/2014/main" id="{5AA9C5B7-313E-404E-B48F-FDC7E56A58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04875"/>
            <a:ext cx="109728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pPr>
            <a:r>
              <a: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rPr>
              <a:t>거래 매출의 민감도</a:t>
            </a:r>
          </a:p>
        </p:txBody>
      </p:sp>
      <p:sp>
        <p:nvSpPr>
          <p:cNvPr id="4" name="건당 거래금액 1,000만원·수수료 4.5%를 가정한 월 계산입">
            <a:extLst xmlns:a="http://schemas.openxmlformats.org/drawingml/2006/main">
              <a:ext uri="{FF2B5EF4-FFF2-40B4-BE49-F238E27FC236}">
                <a16:creationId xmlns:a16="http://schemas.microsoft.com/office/drawing/2014/main" id="{2AEFA99F-F2BE-4675-88C4-7039993BE4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14500"/>
            <a:ext cx="1097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건당 거래금액 1,000만원·수수료 4.5%를 가정한 월 계산입니다.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D34AF09-7788-4D57-B520-8BBDF5CB0FE6}"/>
              </a:ext>
            </a:extLst>
          </p:cNvPr>
          <p:cNvGraphicFramePr/>
          <p:nvPr/>
        </p:nvGraphicFramePr>
        <p:xfrm>
          <a:off xmlns:a="http://schemas.openxmlformats.org/drawingml/2006/main" x="609600" y="2667000"/>
          <a:ext xmlns:a="http://schemas.openxmlformats.org/drawingml/2006/main" cx="10972800" cy="24384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762250"/>
                <a:gridCol w="4000500"/>
                <a:gridCol w="4210050"/>
              </a:tblGrid>
              <a:tr h="60960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월 검증 완료 거래 가정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T w="5715">
                      <a:solidFill>
                        <a:srgbClr val="DCE4DF"/>
                      </a:solidFill>
                      <a:prstDash val="solid"/>
                    </a:lnT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201D4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거래총액(GMV)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T w="5715">
                      <a:solidFill>
                        <a:srgbClr val="DCE4DF"/>
                      </a:solidFill>
                      <a:prstDash val="solid"/>
                    </a:lnT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201D4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플랫폼 총수수료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T w="5715">
                      <a:solidFill>
                        <a:srgbClr val="DCE4DF"/>
                      </a:solidFill>
                      <a:prstDash val="solid"/>
                    </a:lnT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201D43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4C46A2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5건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5,000만원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225만원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4C46A2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15건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3F1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1억 5,000만원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3F1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675만원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3F1FA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4C46A2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30건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3억원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1,350만원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총수수료 = 완료 거래 수 × 거래금액 × 4.5%. 취소·환불">
            <a:extLst xmlns:a="http://schemas.openxmlformats.org/drawingml/2006/main">
              <a:ext uri="{FF2B5EF4-FFF2-40B4-BE49-F238E27FC236}">
                <a16:creationId xmlns:a16="http://schemas.microsoft.com/office/drawing/2014/main" id="{716DF94C-6050-4AAF-B766-8BF2855606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91250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127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총수수료 = 완료 거래 수 × 거래금액 × 4.5%. 취소·환불·PG비용·VAT·파트너 보상·운영비 제외. 실적·매출 인식·이익을 뜻하지 않습니다.</a:t>
            </a:r>
          </a:p>
        </p:txBody>
      </p:sp>
      <p:sp>
        <p:nvSpPr>
          <p:cNvPr id="7" name="2026-10-14 기준 · globalcouplecare.co">
            <a:extLst xmlns:a="http://schemas.openxmlformats.org/drawingml/2006/main">
              <a:ext uri="{FF2B5EF4-FFF2-40B4-BE49-F238E27FC236}">
                <a16:creationId xmlns:a16="http://schemas.microsoft.com/office/drawing/2014/main" id="{6DC9C25E-B5C5-40A6-9DA9-4066A87A0F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38925"/>
            <a:ext cx="10972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9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9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97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2026-10-14 기준 · globalcouplecare.com</a:t>
            </a:r>
          </a:p>
        </p:txBody>
      </p:sp>
    </p:spTree>
    <p:extLst>
      <p:ext uri="{BB962C8B-B14F-4D97-AF65-F5344CB8AC3E}">
        <p14:creationId xmlns:p14="http://schemas.microsoft.com/office/powerpoint/2010/main" val="1285869643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GLOBAL COUPLE CARE">
            <a:extLst xmlns:a="http://schemas.openxmlformats.org/drawingml/2006/main">
              <a:ext uri="{FF2B5EF4-FFF2-40B4-BE49-F238E27FC236}">
                <a16:creationId xmlns:a16="http://schemas.microsoft.com/office/drawing/2014/main" id="{557AED9A-8BD8-4844-AE56-3B3327A836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9906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1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1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pPr>
            <a:r>
              <a:rPr sz="1350" b="1">
                <a:solidFill>
                  <a:srgbClr val="4C46A2"/>
                </a:solidFill>
                <a:latin typeface="NanumSquare"/>
                <a:ea typeface="NanumSquare"/>
                <a:cs typeface="NanumSquare"/>
              </a:rPr>
              <a:t>GLOBAL COUPLE CARE</a:t>
            </a:r>
          </a:p>
        </p:txBody>
      </p:sp>
      <p:sp>
        <p:nvSpPr>
          <p:cNvPr id="2" name="11">
            <a:extLst xmlns:a="http://schemas.openxmlformats.org/drawingml/2006/main">
              <a:ext uri="{FF2B5EF4-FFF2-40B4-BE49-F238E27FC236}">
                <a16:creationId xmlns:a16="http://schemas.microsoft.com/office/drawing/2014/main" id="{7D29B338-61A7-4208-B316-C2A864E5F9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33375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pPr>
            <a:r>
              <a:rPr sz="1350" b="0">
                <a:solidFill>
                  <a:srgbClr val="4C46A2"/>
                </a:solidFill>
                <a:latin typeface="NanumSquare"/>
                <a:ea typeface="NanumSquare"/>
                <a:cs typeface="NanumSquare"/>
              </a:rPr>
              <a:t>11</a:t>
            </a:r>
          </a:p>
        </p:txBody>
      </p:sp>
      <p:sp>
        <p:nvSpPr>
          <p:cNvPr id="3" name="공급 검증을 거쳐 수요를 확장합니다">
            <a:extLst xmlns:a="http://schemas.openxmlformats.org/drawingml/2006/main">
              <a:ext uri="{FF2B5EF4-FFF2-40B4-BE49-F238E27FC236}">
                <a16:creationId xmlns:a16="http://schemas.microsoft.com/office/drawing/2014/main" id="{2F296AD8-F885-49DE-82D5-93463E79C5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04875"/>
            <a:ext cx="109728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pPr>
            <a:r>
              <a: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rPr>
              <a:t>공급 검증을 거쳐 수요를 확장합니다</a:t>
            </a:r>
          </a:p>
        </p:txBody>
      </p:sp>
      <p:sp>
        <p:nvSpPr>
          <p:cNvPr id="4" name="파트너 수와 실제 거래를 같은 성과로 계산하지 않습니다.">
            <a:extLst xmlns:a="http://schemas.openxmlformats.org/drawingml/2006/main">
              <a:ext uri="{FF2B5EF4-FFF2-40B4-BE49-F238E27FC236}">
                <a16:creationId xmlns:a16="http://schemas.microsoft.com/office/drawing/2014/main" id="{9F322E3D-5CA0-4378-9CBC-AD867514E7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14500"/>
            <a:ext cx="1097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파트너 수와 실제 거래를 같은 성과로 계산하지 않습니다.</a:t>
            </a:r>
          </a:p>
        </p:txBody>
      </p:sp>
      <p:sp>
        <p:nvSpPr>
          <p:cNvPr id="5" name="공급 확보">
            <a:extLst xmlns:a="http://schemas.openxmlformats.org/drawingml/2006/main">
              <a:ext uri="{FF2B5EF4-FFF2-40B4-BE49-F238E27FC236}">
                <a16:creationId xmlns:a16="http://schemas.microsoft.com/office/drawing/2014/main" id="{BF658557-9443-4DE6-ADCC-C77464FDA6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4C46A2"/>
                </a:solidFill>
                <a:latin typeface="NanumSquare"/>
                <a:ea typeface="NanumSquare"/>
                <a:cs typeface="NanumSquare"/>
              </a:rPr>
              <a:t>공급 확보</a:t>
            </a:r>
          </a:p>
        </p:txBody>
      </p:sp>
      <p:sp>
        <p:nvSpPr>
          <p:cNvPr id="6" name="국가·서비스별 파트너의 서류·정보·공개 동의와 문의 대응 준비를">
            <a:extLst xmlns:a="http://schemas.openxmlformats.org/drawingml/2006/main">
              <a:ext uri="{FF2B5EF4-FFF2-40B4-BE49-F238E27FC236}">
                <a16:creationId xmlns:a16="http://schemas.microsoft.com/office/drawing/2014/main" id="{87A0A887-82AF-4BA0-99B2-79CB7026AE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2667000"/>
            <a:ext cx="85344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17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국가·서비스별 파트너의 서류·정보·공개 동의와 문의 대응 준비를 확인합니다.</a:t>
            </a:r>
          </a:p>
        </p:txBody>
      </p:sp>
      <p:sp>
        <p:nvSpPr>
          <p:cNvPr id="7" name="수요 연결">
            <a:extLst xmlns:a="http://schemas.openxmlformats.org/drawingml/2006/main">
              <a:ext uri="{FF2B5EF4-FFF2-40B4-BE49-F238E27FC236}">
                <a16:creationId xmlns:a16="http://schemas.microsoft.com/office/drawing/2014/main" id="{D610D8AF-C166-44C2-B66B-3AB259DC3B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9095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4C46A2"/>
                </a:solidFill>
                <a:latin typeface="NanumSquare"/>
                <a:ea typeface="NanumSquare"/>
                <a:cs typeface="NanumSquare"/>
              </a:rPr>
              <a:t>수요 연결</a:t>
            </a:r>
          </a:p>
        </p:txBody>
      </p:sp>
      <p:sp>
        <p:nvSpPr>
          <p:cNvPr id="8" name="가이드와 파트너 페이지에서 발생한 유효 문의와 응답을 추적합니다">
            <a:extLst xmlns:a="http://schemas.openxmlformats.org/drawingml/2006/main">
              <a:ext uri="{FF2B5EF4-FFF2-40B4-BE49-F238E27FC236}">
                <a16:creationId xmlns:a16="http://schemas.microsoft.com/office/drawing/2014/main" id="{46F49A80-A71F-41AC-83DC-1EA772767E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3790950"/>
            <a:ext cx="85344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17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가이드와 파트너 페이지에서 발생한 유효 문의와 응답을 추적합니다. 데모·QA 기록은 지표에서 제외합니다.</a:t>
            </a:r>
          </a:p>
        </p:txBody>
      </p:sp>
      <p:sp>
        <p:nvSpPr>
          <p:cNvPr id="9" name="사업화">
            <a:extLst xmlns:a="http://schemas.openxmlformats.org/drawingml/2006/main">
              <a:ext uri="{FF2B5EF4-FFF2-40B4-BE49-F238E27FC236}">
                <a16:creationId xmlns:a16="http://schemas.microsoft.com/office/drawing/2014/main" id="{FE94CE45-8AE8-42C9-AC03-509243A2B0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1490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4C46A2"/>
                </a:solidFill>
                <a:latin typeface="NanumSquare"/>
                <a:ea typeface="NanumSquare"/>
                <a:cs typeface="NanumSquare"/>
              </a:rPr>
              <a:t>사업화</a:t>
            </a:r>
          </a:p>
        </p:txBody>
      </p:sp>
      <p:sp>
        <p:nvSpPr>
          <p:cNvPr id="10" name="응답 품질과 서비스 완료·분쟁 처리 기준을 검증하고 실제 결제 ">
            <a:extLst xmlns:a="http://schemas.openxmlformats.org/drawingml/2006/main">
              <a:ext uri="{FF2B5EF4-FFF2-40B4-BE49-F238E27FC236}">
                <a16:creationId xmlns:a16="http://schemas.microsoft.com/office/drawing/2014/main" id="{665D0AF6-74FF-49F9-9E3B-4FA6CD9CE2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4914900"/>
            <a:ext cx="85344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17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응답 품질과 서비스 완료·분쟁 처리 기준을 검증하고 실제 결제 승인 후 수수료 수익을 확인합니다.</a:t>
            </a:r>
          </a:p>
        </p:txBody>
      </p:sp>
      <p:sp>
        <p:nvSpPr>
          <p:cNvPr id="11" name="2026-10-14 기준 · globalcouplecare.co">
            <a:extLst xmlns:a="http://schemas.openxmlformats.org/drawingml/2006/main">
              <a:ext uri="{FF2B5EF4-FFF2-40B4-BE49-F238E27FC236}">
                <a16:creationId xmlns:a16="http://schemas.microsoft.com/office/drawing/2014/main" id="{20D7F812-3B0C-423E-88CF-2AC4D3F763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38925"/>
            <a:ext cx="10972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9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9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97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2026-10-14 기준 · globalcouplecare.com</a:t>
            </a:r>
          </a:p>
        </p:txBody>
      </p:sp>
    </p:spTree>
    <p:extLst>
      <p:ext uri="{BB962C8B-B14F-4D97-AF65-F5344CB8AC3E}">
        <p14:creationId xmlns:p14="http://schemas.microsoft.com/office/powerpoint/2010/main" val="891712509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GLOBAL COUPLE CARE">
            <a:extLst xmlns:a="http://schemas.openxmlformats.org/drawingml/2006/main">
              <a:ext uri="{FF2B5EF4-FFF2-40B4-BE49-F238E27FC236}">
                <a16:creationId xmlns:a16="http://schemas.microsoft.com/office/drawing/2014/main" id="{193D5E38-4003-4327-BFD9-B3B79C0283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9906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1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1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pPr>
            <a:r>
              <a:rPr sz="1350" b="1">
                <a:solidFill>
                  <a:srgbClr val="4C46A2"/>
                </a:solidFill>
                <a:latin typeface="NanumSquare"/>
                <a:ea typeface="NanumSquare"/>
                <a:cs typeface="NanumSquare"/>
              </a:rPr>
              <a:t>GLOBAL COUPLE CARE</a:t>
            </a:r>
          </a:p>
        </p:txBody>
      </p:sp>
      <p:sp>
        <p:nvSpPr>
          <p:cNvPr id="2" name="12">
            <a:extLst xmlns:a="http://schemas.openxmlformats.org/drawingml/2006/main">
              <a:ext uri="{FF2B5EF4-FFF2-40B4-BE49-F238E27FC236}">
                <a16:creationId xmlns:a16="http://schemas.microsoft.com/office/drawing/2014/main" id="{CC05D264-7295-4C97-836A-8D3E85ABC0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33375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pPr>
            <a:r>
              <a:rPr sz="1350" b="0">
                <a:solidFill>
                  <a:srgbClr val="4C46A2"/>
                </a:solidFill>
                <a:latin typeface="NanumSquare"/>
                <a:ea typeface="NanumSquare"/>
                <a:cs typeface="NanumSquare"/>
              </a:rPr>
              <a:t>12</a:t>
            </a:r>
          </a:p>
        </p:txBody>
      </p:sp>
      <p:sp>
        <p:nvSpPr>
          <p:cNvPr id="3" name="운영 플랫폼과 실거래 준비">
            <a:extLst xmlns:a="http://schemas.openxmlformats.org/drawingml/2006/main">
              <a:ext uri="{FF2B5EF4-FFF2-40B4-BE49-F238E27FC236}">
                <a16:creationId xmlns:a16="http://schemas.microsoft.com/office/drawing/2014/main" id="{98003391-1D91-429F-8510-203C3E75E6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04875"/>
            <a:ext cx="109728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pPr>
            <a:r>
              <a: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rPr>
              <a:t>운영 플랫폼과 실거래 준비</a:t>
            </a:r>
          </a:p>
        </p:txBody>
      </p:sp>
      <p:sp>
        <p:nvSpPr>
          <p:cNvPr id="4" name="공개 정보 운영은 제공되며 금전 이동의 수락은 별도입니다.">
            <a:extLst xmlns:a="http://schemas.openxmlformats.org/drawingml/2006/main">
              <a:ext uri="{FF2B5EF4-FFF2-40B4-BE49-F238E27FC236}">
                <a16:creationId xmlns:a16="http://schemas.microsoft.com/office/drawing/2014/main" id="{CA0FE95C-DE00-4335-A806-B01AA31088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14500"/>
            <a:ext cx="1097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공개 정보 운영은 제공되며 금전 이동의 수락은 별도입니다.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A2A6E48-BF41-41CA-B16D-1BAB0F92BC8E}"/>
              </a:ext>
            </a:extLst>
          </p:cNvPr>
          <p:cNvGraphicFramePr/>
          <p:nvPr/>
        </p:nvGraphicFramePr>
        <p:xfrm>
          <a:off xmlns:a="http://schemas.openxmlformats.org/drawingml/2006/main" x="609600" y="2667000"/>
          <a:ext xmlns:a="http://schemas.openxmlformats.org/drawingml/2006/main" cx="10972800" cy="30480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762250"/>
                <a:gridCol w="4000500"/>
                <a:gridCol w="4210050"/>
              </a:tblGrid>
              <a:tr h="60960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항목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T w="5715">
                      <a:solidFill>
                        <a:srgbClr val="DCE4DF"/>
                      </a:solidFill>
                      <a:prstDash val="solid"/>
                    </a:lnT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201D4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현재 기준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T w="5715">
                      <a:solidFill>
                        <a:srgbClr val="DCE4DF"/>
                      </a:solidFill>
                      <a:prstDash val="solid"/>
                    </a:lnT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201D4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사업화 조건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T w="5715">
                      <a:solidFill>
                        <a:srgbClr val="DCE4DF"/>
                      </a:solidFill>
                      <a:prstDash val="solid"/>
                    </a:lnT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201D43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4C46A2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공개 플랫폼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가이드·파트너 입점·문의 운영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검증 파트너 순차 공개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4C46A2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파트너 업무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3F1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권한·계약·원장·알림 구조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3F1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파트너별 업무 수락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3F1FA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4C46A2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PG·지급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최근 정본: sandbox/unavailable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실결제·환불·외부 이체 검증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4C46A2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입점·매출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3F1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확정 유료 지표 공개 미확인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3F1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서류·계약·입금 대조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3F1FA"/>
                    </a:solidFill>
                  </a:tcPr>
                </a:tc>
              </a:tr>
            </a:tbl>
          </a:graphicData>
        </a:graphic>
      </p:graphicFrame>
      <p:sp>
        <p:nvSpPr>
          <p:cNvPr id="6" name="과거의 약 60개 입점·접촉 언급은 검증 완료 업체 수로 전환하">
            <a:extLst xmlns:a="http://schemas.openxmlformats.org/drawingml/2006/main">
              <a:ext uri="{FF2B5EF4-FFF2-40B4-BE49-F238E27FC236}">
                <a16:creationId xmlns:a16="http://schemas.microsoft.com/office/drawing/2014/main" id="{DFBD9B40-9CFB-470C-AE10-21AA41F23A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91250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127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과거의 약 60개 입점·접촉 언급은 검증 완료 업체 수로 전환하지 않습니다. 공개 데모 데이터는 사업 실적에서 제외합니다.</a:t>
            </a:r>
          </a:p>
        </p:txBody>
      </p:sp>
      <p:sp>
        <p:nvSpPr>
          <p:cNvPr id="7" name="2026-10-14 기준 · globalcouplecare.co">
            <a:extLst xmlns:a="http://schemas.openxmlformats.org/drawingml/2006/main">
              <a:ext uri="{FF2B5EF4-FFF2-40B4-BE49-F238E27FC236}">
                <a16:creationId xmlns:a16="http://schemas.microsoft.com/office/drawing/2014/main" id="{8F157F09-4739-4F08-956C-59F866EF69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38925"/>
            <a:ext cx="10972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9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9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97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2026-10-14 기준 · globalcouplecare.com</a:t>
            </a:r>
          </a:p>
        </p:txBody>
      </p:sp>
    </p:spTree>
    <p:extLst>
      <p:ext uri="{BB962C8B-B14F-4D97-AF65-F5344CB8AC3E}">
        <p14:creationId xmlns:p14="http://schemas.microsoft.com/office/powerpoint/2010/main" val="368806104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3F1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GLOBAL COUPLE CARE">
            <a:extLst xmlns:a="http://schemas.openxmlformats.org/drawingml/2006/main">
              <a:ext uri="{FF2B5EF4-FFF2-40B4-BE49-F238E27FC236}">
                <a16:creationId xmlns:a16="http://schemas.microsoft.com/office/drawing/2014/main" id="{910A2786-7299-4B71-8007-81494AF5FD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9906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1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1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pPr>
            <a:r>
              <a:rPr sz="1350" b="1">
                <a:solidFill>
                  <a:srgbClr val="4C46A2"/>
                </a:solidFill>
                <a:latin typeface="NanumSquare"/>
                <a:ea typeface="NanumSquare"/>
                <a:cs typeface="NanumSquare"/>
              </a:rPr>
              <a:t>GLOBAL COUPLE CARE</a:t>
            </a:r>
          </a:p>
        </p:txBody>
      </p:sp>
      <p:sp>
        <p:nvSpPr>
          <p:cNvPr id="2" name="13">
            <a:extLst xmlns:a="http://schemas.openxmlformats.org/drawingml/2006/main">
              <a:ext uri="{FF2B5EF4-FFF2-40B4-BE49-F238E27FC236}">
                <a16:creationId xmlns:a16="http://schemas.microsoft.com/office/drawing/2014/main" id="{B81A5698-4F01-4E93-AB70-D4006D8335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33375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pPr>
            <a:r>
              <a:rPr sz="1350" b="0">
                <a:solidFill>
                  <a:srgbClr val="4C46A2"/>
                </a:solidFill>
                <a:latin typeface="NanumSquare"/>
                <a:ea typeface="NanumSquare"/>
                <a:cs typeface="NanumSquare"/>
              </a:rPr>
              <a:t>13</a:t>
            </a:r>
          </a:p>
        </p:txBody>
      </p:sp>
      <p:sp>
        <p:nvSpPr>
          <p:cNvPr id="3" name="다음 12개월 실행안">
            <a:extLst xmlns:a="http://schemas.openxmlformats.org/drawingml/2006/main">
              <a:ext uri="{FF2B5EF4-FFF2-40B4-BE49-F238E27FC236}">
                <a16:creationId xmlns:a16="http://schemas.microsoft.com/office/drawing/2014/main" id="{DBF058F4-1E85-4E67-93E9-89E722F122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04875"/>
            <a:ext cx="109728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pPr>
            <a:r>
              <a: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rPr>
              <a:t>다음 12개월 실행안</a:t>
            </a:r>
          </a:p>
        </p:txBody>
      </p:sp>
      <p:sp>
        <p:nvSpPr>
          <p:cNvPr id="4" name="파트너 검증, 실제 문의, 승인된 거래 순서로 확장합니다.">
            <a:extLst xmlns:a="http://schemas.openxmlformats.org/drawingml/2006/main">
              <a:ext uri="{FF2B5EF4-FFF2-40B4-BE49-F238E27FC236}">
                <a16:creationId xmlns:a16="http://schemas.microsoft.com/office/drawing/2014/main" id="{6D734AD5-FECB-418F-B0B3-AC4B560CE3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14500"/>
            <a:ext cx="1097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파트너 검증, 실제 문의, 승인된 거래 순서로 확장합니다.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3B45E42-3F04-4209-85BA-0D27DDEA9962}"/>
              </a:ext>
            </a:extLst>
          </p:cNvPr>
          <p:cNvGraphicFramePr/>
          <p:nvPr/>
        </p:nvGraphicFramePr>
        <p:xfrm>
          <a:off xmlns:a="http://schemas.openxmlformats.org/drawingml/2006/main" x="609600" y="2667000"/>
          <a:ext xmlns:a="http://schemas.openxmlformats.org/drawingml/2006/main" cx="10972800" cy="24384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762250"/>
                <a:gridCol w="4000500"/>
                <a:gridCol w="4210050"/>
              </a:tblGrid>
              <a:tr h="60960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기간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T w="5715">
                      <a:solidFill>
                        <a:srgbClr val="DCE4DF"/>
                      </a:solidFill>
                      <a:prstDash val="solid"/>
                    </a:lnT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201D4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우선 실행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T w="5715">
                      <a:solidFill>
                        <a:srgbClr val="DCE4DF"/>
                      </a:solidFill>
                      <a:prstDash val="solid"/>
                    </a:lnT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201D4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확인 기준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T w="5715">
                      <a:solidFill>
                        <a:srgbClr val="DCE4DF"/>
                      </a:solidFill>
                      <a:prstDash val="solid"/>
                    </a:lnT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201D43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4C46A2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0–3개월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핵심 국가·서비스 파트너 검증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공개 동의·유효 문의·응답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4C46A2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4–6개월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3F1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서비스 완료와 PG 운영 수락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3F1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실결제·환불·분쟁 처리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3F1FA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4C46A2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7–12개월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운영 SaaS·정착 서비스 검증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반복 계약·기여이익·유지율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사업화 착수 기준 제안 일정입니다. PG 승인과 파트너 계약에 ">
            <a:extLst xmlns:a="http://schemas.openxmlformats.org/drawingml/2006/main">
              <a:ext uri="{FF2B5EF4-FFF2-40B4-BE49-F238E27FC236}">
                <a16:creationId xmlns:a16="http://schemas.microsoft.com/office/drawing/2014/main" id="{A0C50B7E-81CE-4DF0-B433-2B86A3C3A9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91250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127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사업화 착수 기준 제안 일정입니다. PG 승인과 파트너 계약에 따라 확정합니다.</a:t>
            </a:r>
          </a:p>
        </p:txBody>
      </p:sp>
      <p:sp>
        <p:nvSpPr>
          <p:cNvPr id="7" name="2026-10-14 기준 · globalcouplecare.co">
            <a:extLst xmlns:a="http://schemas.openxmlformats.org/drawingml/2006/main">
              <a:ext uri="{FF2B5EF4-FFF2-40B4-BE49-F238E27FC236}">
                <a16:creationId xmlns:a16="http://schemas.microsoft.com/office/drawing/2014/main" id="{C80FA012-902A-4D29-99FB-26B9C5A437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38925"/>
            <a:ext cx="10972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9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9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97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2026-10-14 기준 · globalcouplecare.com</a:t>
            </a:r>
          </a:p>
        </p:txBody>
      </p:sp>
    </p:spTree>
    <p:extLst>
      <p:ext uri="{BB962C8B-B14F-4D97-AF65-F5344CB8AC3E}">
        <p14:creationId xmlns:p14="http://schemas.microsoft.com/office/powerpoint/2010/main" val="1509764081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GLOBAL COUPLE CARE">
            <a:extLst xmlns:a="http://schemas.openxmlformats.org/drawingml/2006/main">
              <a:ext uri="{FF2B5EF4-FFF2-40B4-BE49-F238E27FC236}">
                <a16:creationId xmlns:a16="http://schemas.microsoft.com/office/drawing/2014/main" id="{0DAF794C-C2A5-4300-99C2-6AE1038436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9906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1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1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pPr>
            <a:r>
              <a:rPr sz="1350" b="1">
                <a:solidFill>
                  <a:srgbClr val="4C46A2"/>
                </a:solidFill>
                <a:latin typeface="NanumSquare"/>
                <a:ea typeface="NanumSquare"/>
                <a:cs typeface="NanumSquare"/>
              </a:rPr>
              <a:t>GLOBAL COUPLE CARE</a:t>
            </a:r>
          </a:p>
        </p:txBody>
      </p:sp>
      <p:sp>
        <p:nvSpPr>
          <p:cNvPr id="2" name="14">
            <a:extLst xmlns:a="http://schemas.openxmlformats.org/drawingml/2006/main">
              <a:ext uri="{FF2B5EF4-FFF2-40B4-BE49-F238E27FC236}">
                <a16:creationId xmlns:a16="http://schemas.microsoft.com/office/drawing/2014/main" id="{4828E818-FA21-4099-9A31-3D2C5F0014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33375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pPr>
            <a:r>
              <a:rPr sz="1350" b="0">
                <a:solidFill>
                  <a:srgbClr val="4C46A2"/>
                </a:solidFill>
                <a:latin typeface="NanumSquare"/>
                <a:ea typeface="NanumSquare"/>
                <a:cs typeface="NanumSquare"/>
              </a:rPr>
              <a:t>14</a:t>
            </a:r>
          </a:p>
        </p:txBody>
      </p:sp>
      <p:sp>
        <p:nvSpPr>
          <p:cNvPr id="3" name="유입보다 유효 문의와 완료를 봅니다">
            <a:extLst xmlns:a="http://schemas.openxmlformats.org/drawingml/2006/main">
              <a:ext uri="{FF2B5EF4-FFF2-40B4-BE49-F238E27FC236}">
                <a16:creationId xmlns:a16="http://schemas.microsoft.com/office/drawing/2014/main" id="{3EBF34FA-8D55-4068-8344-3CB8A7B657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04875"/>
            <a:ext cx="109728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pPr>
            <a:r>
              <a: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rPr>
              <a:t>유입보다 유효 문의와 완료를 봅니다</a:t>
            </a:r>
          </a:p>
        </p:txBody>
      </p:sp>
      <p:sp>
        <p:nvSpPr>
          <p:cNvPr id="4" name="안전·품질 지표와 경제성을 함께 측정합니다.">
            <a:extLst xmlns:a="http://schemas.openxmlformats.org/drawingml/2006/main">
              <a:ext uri="{FF2B5EF4-FFF2-40B4-BE49-F238E27FC236}">
                <a16:creationId xmlns:a16="http://schemas.microsoft.com/office/drawing/2014/main" id="{C0FF0E81-5337-44A4-B2A8-63A8AF7ACF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14500"/>
            <a:ext cx="1097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안전·품질 지표와 경제성을 함께 측정합니다.</a:t>
            </a:r>
          </a:p>
        </p:txBody>
      </p:sp>
      <p:sp>
        <p:nvSpPr>
          <p:cNvPr id="5" name="파트너와 수요">
            <a:extLst xmlns:a="http://schemas.openxmlformats.org/drawingml/2006/main">
              <a:ext uri="{FF2B5EF4-FFF2-40B4-BE49-F238E27FC236}">
                <a16:creationId xmlns:a16="http://schemas.microsoft.com/office/drawing/2014/main" id="{6C1C263A-2352-4DA1-9523-B2192994B1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4C46A2"/>
                </a:solidFill>
                <a:latin typeface="NanumSquare"/>
                <a:ea typeface="NanumSquare"/>
                <a:cs typeface="NanumSquare"/>
              </a:rPr>
              <a:t>파트너와 수요</a:t>
            </a:r>
          </a:p>
        </p:txBody>
      </p:sp>
      <p:sp>
        <p:nvSpPr>
          <p:cNvPr id="6" name="검증·공개 파트너 수, 유효 문의율, 최초 응답시간, 상담·서비">
            <a:extLst xmlns:a="http://schemas.openxmlformats.org/drawingml/2006/main">
              <a:ext uri="{FF2B5EF4-FFF2-40B4-BE49-F238E27FC236}">
                <a16:creationId xmlns:a16="http://schemas.microsoft.com/office/drawing/2014/main" id="{A322AADE-2446-4283-B090-ED70B383E8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2667000"/>
            <a:ext cx="85344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17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검증·공개 파트너 수, 유효 문의율, 최초 응답시간, 상담·서비스 완료 전환율을 측정합니다.</a:t>
            </a:r>
          </a:p>
        </p:txBody>
      </p:sp>
      <p:sp>
        <p:nvSpPr>
          <p:cNvPr id="7" name="수익성과 비용">
            <a:extLst xmlns:a="http://schemas.openxmlformats.org/drawingml/2006/main">
              <a:ext uri="{FF2B5EF4-FFF2-40B4-BE49-F238E27FC236}">
                <a16:creationId xmlns:a16="http://schemas.microsoft.com/office/drawing/2014/main" id="{798F9523-FD93-44DA-92BD-161351204F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9095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4C46A2"/>
                </a:solidFill>
                <a:latin typeface="NanumSquare"/>
                <a:ea typeface="NanumSquare"/>
                <a:cs typeface="NanumSquare"/>
              </a:rPr>
              <a:t>수익성과 비용</a:t>
            </a:r>
          </a:p>
        </p:txBody>
      </p:sp>
      <p:sp>
        <p:nvSpPr>
          <p:cNvPr id="8" name="확인된 GMV·순수수료·환불/분쟁률·파트너 유지율·문의당 획득비">
            <a:extLst xmlns:a="http://schemas.openxmlformats.org/drawingml/2006/main">
              <a:ext uri="{FF2B5EF4-FFF2-40B4-BE49-F238E27FC236}">
                <a16:creationId xmlns:a16="http://schemas.microsoft.com/office/drawing/2014/main" id="{E1EC7681-B26F-40A1-9807-709D4ED4D4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3790950"/>
            <a:ext cx="85344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17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확인된 GMV·순수수료·환불/분쟁률·파트너 유지율·문의당 획득비·지원비를 분리합니다.</a:t>
            </a:r>
          </a:p>
        </p:txBody>
      </p:sp>
      <p:sp>
        <p:nvSpPr>
          <p:cNvPr id="9" name="안전">
            <a:extLst xmlns:a="http://schemas.openxmlformats.org/drawingml/2006/main">
              <a:ext uri="{FF2B5EF4-FFF2-40B4-BE49-F238E27FC236}">
                <a16:creationId xmlns:a16="http://schemas.microsoft.com/office/drawing/2014/main" id="{C268941D-6967-4BBC-953A-6BBE10358A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1490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4C46A2"/>
                </a:solidFill>
                <a:latin typeface="NanumSquare"/>
                <a:ea typeface="NanumSquare"/>
                <a:cs typeface="NanumSquare"/>
              </a:rPr>
              <a:t>안전</a:t>
            </a:r>
          </a:p>
        </p:txBody>
      </p:sp>
      <p:sp>
        <p:nvSpPr>
          <p:cNvPr id="10" name="인허가·신원 검증의 갱신, 민원 대응시간, 개인정보·권한 사고를">
            <a:extLst xmlns:a="http://schemas.openxmlformats.org/drawingml/2006/main">
              <a:ext uri="{FF2B5EF4-FFF2-40B4-BE49-F238E27FC236}">
                <a16:creationId xmlns:a16="http://schemas.microsoft.com/office/drawing/2014/main" id="{E3D5AFE3-777E-43BB-A37E-63D094861A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4914900"/>
            <a:ext cx="85344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17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인허가·신원 검증의 갱신, 민원 대응시간, 개인정보·권한 사고를 추적합니다. 현재 실측값은 별도 실사 대상입니다.</a:t>
            </a:r>
          </a:p>
        </p:txBody>
      </p:sp>
      <p:sp>
        <p:nvSpPr>
          <p:cNvPr id="11" name="2026-10-14 기준 · globalcouplecare.co">
            <a:extLst xmlns:a="http://schemas.openxmlformats.org/drawingml/2006/main">
              <a:ext uri="{FF2B5EF4-FFF2-40B4-BE49-F238E27FC236}">
                <a16:creationId xmlns:a16="http://schemas.microsoft.com/office/drawing/2014/main" id="{C95A7E6F-3107-4E67-8470-31078FEC88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38925"/>
            <a:ext cx="10972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9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9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97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2026-10-14 기준 · globalcouplecare.com</a:t>
            </a:r>
          </a:p>
        </p:txBody>
      </p:sp>
    </p:spTree>
    <p:extLst>
      <p:ext uri="{BB962C8B-B14F-4D97-AF65-F5344CB8AC3E}">
        <p14:creationId xmlns:p14="http://schemas.microsoft.com/office/powerpoint/2010/main" val="301013179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GLOBAL COUPLE CARE">
            <a:extLst xmlns:a="http://schemas.openxmlformats.org/drawingml/2006/main">
              <a:ext uri="{FF2B5EF4-FFF2-40B4-BE49-F238E27FC236}">
                <a16:creationId xmlns:a16="http://schemas.microsoft.com/office/drawing/2014/main" id="{ECE5B213-FA26-4145-B2C5-3BEB7B4B90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9906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1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1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pPr>
            <a:r>
              <a:rPr sz="1350" b="1">
                <a:solidFill>
                  <a:srgbClr val="4C46A2"/>
                </a:solidFill>
                <a:latin typeface="NanumSquare"/>
                <a:ea typeface="NanumSquare"/>
                <a:cs typeface="NanumSquare"/>
              </a:rPr>
              <a:t>GLOBAL COUPLE CARE</a:t>
            </a:r>
          </a:p>
        </p:txBody>
      </p:sp>
      <p:sp>
        <p:nvSpPr>
          <p:cNvPr id="2" name="15">
            <a:extLst xmlns:a="http://schemas.openxmlformats.org/drawingml/2006/main">
              <a:ext uri="{FF2B5EF4-FFF2-40B4-BE49-F238E27FC236}">
                <a16:creationId xmlns:a16="http://schemas.microsoft.com/office/drawing/2014/main" id="{54424C85-173D-4754-9AC8-18A241D73F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33375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pPr>
            <a:r>
              <a:rPr sz="1350" b="0">
                <a:solidFill>
                  <a:srgbClr val="4C46A2"/>
                </a:solidFill>
                <a:latin typeface="NanumSquare"/>
                <a:ea typeface="NanumSquare"/>
                <a:cs typeface="NanumSquare"/>
              </a:rPr>
              <a:t>15</a:t>
            </a:r>
          </a:p>
        </p:txBody>
      </p:sp>
      <p:sp>
        <p:nvSpPr>
          <p:cNvPr id="3" name="신뢰를 지키는 사업 경계">
            <a:extLst xmlns:a="http://schemas.openxmlformats.org/drawingml/2006/main">
              <a:ext uri="{FF2B5EF4-FFF2-40B4-BE49-F238E27FC236}">
                <a16:creationId xmlns:a16="http://schemas.microsoft.com/office/drawing/2014/main" id="{E8541C23-5D91-45C2-86A9-5F1AF7AA25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04875"/>
            <a:ext cx="109728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pPr>
            <a:r>
              <a: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rPr>
              <a:t>신뢰를 지키는 사업 경계</a:t>
            </a:r>
          </a:p>
        </p:txBody>
      </p:sp>
      <p:sp>
        <p:nvSpPr>
          <p:cNvPr id="4" name="직접 중개와 정보·운영 플랫폼의 책임을 명확히 합니다.">
            <a:extLst xmlns:a="http://schemas.openxmlformats.org/drawingml/2006/main">
              <a:ext uri="{FF2B5EF4-FFF2-40B4-BE49-F238E27FC236}">
                <a16:creationId xmlns:a16="http://schemas.microsoft.com/office/drawing/2014/main" id="{7B4F76F1-76CD-4922-9860-F487691D1B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14500"/>
            <a:ext cx="1097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직접 중개와 정보·운영 플랫폼의 책임을 명확히 합니다.</a:t>
            </a:r>
          </a:p>
        </p:txBody>
      </p:sp>
      <p:sp>
        <p:nvSpPr>
          <p:cNvPr id="5" name="역할과 인허가">
            <a:extLst xmlns:a="http://schemas.openxmlformats.org/drawingml/2006/main">
              <a:ext uri="{FF2B5EF4-FFF2-40B4-BE49-F238E27FC236}">
                <a16:creationId xmlns:a16="http://schemas.microsoft.com/office/drawing/2014/main" id="{75574BA8-12A1-4907-9511-84D544BA56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4C46A2"/>
                </a:solidFill>
                <a:latin typeface="NanumSquare"/>
                <a:ea typeface="NanumSquare"/>
                <a:cs typeface="NanumSquare"/>
              </a:rPr>
              <a:t>역할과 인허가</a:t>
            </a:r>
          </a:p>
        </p:txBody>
      </p:sp>
      <p:sp>
        <p:nvSpPr>
          <p:cNvPr id="6" name="독립 파트너가 계약과 전문 서비스를 제공합니다. 플랫폼의 책임과">
            <a:extLst xmlns:a="http://schemas.openxmlformats.org/drawingml/2006/main">
              <a:ext uri="{FF2B5EF4-FFF2-40B4-BE49-F238E27FC236}">
                <a16:creationId xmlns:a16="http://schemas.microsoft.com/office/drawing/2014/main" id="{7311C302-E263-4CFE-BE01-14B68BAE79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2667000"/>
            <a:ext cx="85344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17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독립 파트너가 계약과 전문 서비스를 제공합니다. 플랫폼의 책임과 국가·서비스별 인허가 검토를 구분합니다.</a:t>
            </a:r>
          </a:p>
        </p:txBody>
      </p:sp>
      <p:sp>
        <p:nvSpPr>
          <p:cNvPr id="7" name="인권과 보호">
            <a:extLst xmlns:a="http://schemas.openxmlformats.org/drawingml/2006/main">
              <a:ext uri="{FF2B5EF4-FFF2-40B4-BE49-F238E27FC236}">
                <a16:creationId xmlns:a16="http://schemas.microsoft.com/office/drawing/2014/main" id="{116D1390-9668-4C4A-89CD-22C9314AC3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9095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4C46A2"/>
                </a:solidFill>
                <a:latin typeface="NanumSquare"/>
                <a:ea typeface="NanumSquare"/>
                <a:cs typeface="NanumSquare"/>
              </a:rPr>
              <a:t>인권과 보호</a:t>
            </a:r>
          </a:p>
        </p:txBody>
      </p:sp>
      <p:sp>
        <p:nvSpPr>
          <p:cNvPr id="8" name="당사자의 동의·자율적 선택, 개인정보 최소화, 신고·분쟁 대응과">
            <a:extLst xmlns:a="http://schemas.openxmlformats.org/drawingml/2006/main">
              <a:ext uri="{FF2B5EF4-FFF2-40B4-BE49-F238E27FC236}">
                <a16:creationId xmlns:a16="http://schemas.microsoft.com/office/drawing/2014/main" id="{547C92FE-B4CC-4F5F-88DC-FDCE311299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3790950"/>
            <a:ext cx="85344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17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당사자의 동의·자율적 선택, 개인정보 최소화, 신고·분쟁 대응과 보호기관 연결을 운영 기준으로 둡니다.</a:t>
            </a:r>
          </a:p>
        </p:txBody>
      </p:sp>
      <p:sp>
        <p:nvSpPr>
          <p:cNvPr id="9" name="거래 위험">
            <a:extLst xmlns:a="http://schemas.openxmlformats.org/drawingml/2006/main">
              <a:ext uri="{FF2B5EF4-FFF2-40B4-BE49-F238E27FC236}">
                <a16:creationId xmlns:a16="http://schemas.microsoft.com/office/drawing/2014/main" id="{641ED8DB-F479-46FE-8304-DFCA8D630F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1490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4C46A2"/>
                </a:solidFill>
                <a:latin typeface="NanumSquare"/>
                <a:ea typeface="NanumSquare"/>
                <a:cs typeface="NanumSquare"/>
              </a:rPr>
              <a:t>거래 위험</a:t>
            </a:r>
          </a:p>
        </p:txBody>
      </p:sp>
      <p:sp>
        <p:nvSpPr>
          <p:cNvPr id="10" name="실제 PG·이체·환불·차지백 수락 전에는 거래 인프라를 완성된 ">
            <a:extLst xmlns:a="http://schemas.openxmlformats.org/drawingml/2006/main">
              <a:ext uri="{FF2B5EF4-FFF2-40B4-BE49-F238E27FC236}">
                <a16:creationId xmlns:a16="http://schemas.microsoft.com/office/drawing/2014/main" id="{9E3D25BA-EDEC-4ED9-AA1B-A4EC77D9C8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4914900"/>
            <a:ext cx="85344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17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실제 PG·이체·환불·차지백 수락 전에는 거래 인프라를 완성된 금융 서비스로 주장하지 않습니다.</a:t>
            </a:r>
          </a:p>
        </p:txBody>
      </p:sp>
      <p:sp>
        <p:nvSpPr>
          <p:cNvPr id="11" name="2026-10-14 기준 · globalcouplecare.co">
            <a:extLst xmlns:a="http://schemas.openxmlformats.org/drawingml/2006/main">
              <a:ext uri="{FF2B5EF4-FFF2-40B4-BE49-F238E27FC236}">
                <a16:creationId xmlns:a16="http://schemas.microsoft.com/office/drawing/2014/main" id="{95AE32C4-C808-46FC-9528-C332684E23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38925"/>
            <a:ext cx="10972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9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9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97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2026-10-14 기준 · globalcouplecare.com</a:t>
            </a:r>
          </a:p>
        </p:txBody>
      </p:sp>
    </p:spTree>
    <p:extLst>
      <p:ext uri="{BB962C8B-B14F-4D97-AF65-F5344CB8AC3E}">
        <p14:creationId xmlns:p14="http://schemas.microsoft.com/office/powerpoint/2010/main" val="12884881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201D4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GLOBAL COUPLE CARE">
            <a:extLst xmlns:a="http://schemas.openxmlformats.org/drawingml/2006/main">
              <a:ext uri="{FF2B5EF4-FFF2-40B4-BE49-F238E27FC236}">
                <a16:creationId xmlns:a16="http://schemas.microsoft.com/office/drawing/2014/main" id="{21E6126E-4E24-4EFF-B503-7927A70BD6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9906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1">
                <a:solidFill>
                  <a:srgbClr val="D9E6E0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1">
                <a:solidFill>
                  <a:srgbClr val="D9E6E0"/>
                </a:solidFill>
                <a:latin typeface="NanumSquare"/>
                <a:ea typeface="NanumSquare"/>
                <a:cs typeface="NanumSquare"/>
              </a:defRPr>
            </a:pPr>
            <a:r>
              <a:rPr sz="1350" b="1">
                <a:solidFill>
                  <a:srgbClr val="D9E6E0"/>
                </a:solidFill>
                <a:latin typeface="NanumSquare"/>
                <a:ea typeface="NanumSquare"/>
                <a:cs typeface="NanumSquare"/>
              </a:rPr>
              <a:t>GLOBAL COUPLE CARE</a:t>
            </a:r>
          </a:p>
        </p:txBody>
      </p:sp>
      <p:sp>
        <p:nvSpPr>
          <p:cNvPr id="2" name="16">
            <a:extLst xmlns:a="http://schemas.openxmlformats.org/drawingml/2006/main">
              <a:ext uri="{FF2B5EF4-FFF2-40B4-BE49-F238E27FC236}">
                <a16:creationId xmlns:a16="http://schemas.microsoft.com/office/drawing/2014/main" id="{06B6B9C2-A1DB-4F99-ADDA-8E71886C61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33375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D9E6E0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D9E6E0"/>
                </a:solidFill>
                <a:latin typeface="NanumSquare"/>
                <a:ea typeface="NanumSquare"/>
                <a:cs typeface="NanumSquare"/>
              </a:defRPr>
            </a:pPr>
            <a:r>
              <a:rPr sz="1350" b="0">
                <a:solidFill>
                  <a:srgbClr val="D9E6E0"/>
                </a:solidFill>
                <a:latin typeface="NanumSquare"/>
                <a:ea typeface="NanumSquare"/>
                <a:cs typeface="NanumSquare"/>
              </a:rPr>
              <a:t>16</a:t>
            </a:r>
          </a:p>
        </p:txBody>
      </p:sp>
      <p:sp>
        <p:nvSpPr>
          <p:cNvPr id="3" name="파트너 검증과 거래 준비를 함께합니다">
            <a:extLst xmlns:a="http://schemas.openxmlformats.org/drawingml/2006/main">
              <a:ext uri="{FF2B5EF4-FFF2-40B4-BE49-F238E27FC236}">
                <a16:creationId xmlns:a16="http://schemas.microsoft.com/office/drawing/2014/main" id="{2859CF2A-3C23-4D01-9712-752991DDF9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04875"/>
            <a:ext cx="109728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FFFFF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FFFFFF"/>
                </a:solidFill>
                <a:latin typeface="NanumSquare"/>
                <a:ea typeface="NanumSquare"/>
                <a:cs typeface="NanumSquare"/>
              </a:defRPr>
            </a:pPr>
            <a:r>
              <a:rPr sz="3450" b="1">
                <a:solidFill>
                  <a:srgbClr val="FFFFFF"/>
                </a:solidFill>
                <a:latin typeface="NanumSquare"/>
                <a:ea typeface="NanumSquare"/>
                <a:cs typeface="NanumSquare"/>
              </a:rPr>
              <a:t>파트너 검증과 거래 준비를 함께합니다</a:t>
            </a:r>
          </a:p>
        </p:txBody>
      </p:sp>
      <p:sp>
        <p:nvSpPr>
          <p:cNvPr id="4" name="투자·전문 서비스·현지 네트워크 협력을 제안합니다.">
            <a:extLst xmlns:a="http://schemas.openxmlformats.org/drawingml/2006/main">
              <a:ext uri="{FF2B5EF4-FFF2-40B4-BE49-F238E27FC236}">
                <a16:creationId xmlns:a16="http://schemas.microsoft.com/office/drawing/2014/main" id="{39083AAB-8721-4190-AFBC-E8215B25AE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14500"/>
            <a:ext cx="1097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0">
                <a:solidFill>
                  <a:srgbClr val="D3DDD9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D3DDD9"/>
                </a:solidFill>
                <a:latin typeface="NanumSquare"/>
                <a:ea typeface="NanumSquare"/>
                <a:cs typeface="NanumSquare"/>
              </a:defRPr>
            </a:pPr>
            <a:r>
              <a:rPr sz="2025" b="0">
                <a:solidFill>
                  <a:srgbClr val="D3DDD9"/>
                </a:solidFill>
                <a:latin typeface="NanumSquare"/>
                <a:ea typeface="NanumSquare"/>
                <a:cs typeface="NanumSquare"/>
              </a:rPr>
              <a:t>투자·전문 서비스·현지 네트워크 협력을 제안합니다.</a:t>
            </a:r>
          </a:p>
        </p:txBody>
      </p:sp>
      <p:sp>
        <p:nvSpPr>
          <p:cNvPr id="5" name="협력 요청">
            <a:extLst xmlns:a="http://schemas.openxmlformats.org/drawingml/2006/main">
              <a:ext uri="{FF2B5EF4-FFF2-40B4-BE49-F238E27FC236}">
                <a16:creationId xmlns:a16="http://schemas.microsoft.com/office/drawing/2014/main" id="{3CC7309C-A84F-48C6-861A-F8EA3069FF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CFDEED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CFDEED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CFDEED"/>
                </a:solidFill>
                <a:latin typeface="NanumSquare"/>
                <a:ea typeface="NanumSquare"/>
                <a:cs typeface="NanumSquare"/>
              </a:rPr>
              <a:t>협력 요청</a:t>
            </a:r>
          </a:p>
        </p:txBody>
      </p:sp>
      <p:sp>
        <p:nvSpPr>
          <p:cNvPr id="6" name="국가별 전문 파트너, 현지 지원·정착 서비스, 개인정보·거래 운">
            <a:extLst xmlns:a="http://schemas.openxmlformats.org/drawingml/2006/main">
              <a:ext uri="{FF2B5EF4-FFF2-40B4-BE49-F238E27FC236}">
                <a16:creationId xmlns:a16="http://schemas.microsoft.com/office/drawing/2014/main" id="{F2994B56-88D0-4BD5-8E18-D16DA8488C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2667000"/>
            <a:ext cx="85344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75" b="0">
                <a:solidFill>
                  <a:srgbClr val="D3DDD9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D3DDD9"/>
                </a:solidFill>
                <a:latin typeface="NanumSquare"/>
                <a:ea typeface="NanumSquare"/>
                <a:cs typeface="NanumSquare"/>
              </a:defRPr>
            </a:pPr>
            <a:r>
              <a:rPr sz="2175" b="0">
                <a:solidFill>
                  <a:srgbClr val="D3DDD9"/>
                </a:solidFill>
                <a:latin typeface="NanumSquare"/>
                <a:ea typeface="NanumSquare"/>
                <a:cs typeface="NanumSquare"/>
              </a:rPr>
              <a:t>국가별 전문 파트너, 현지 지원·정착 서비스, 개인정보·거래 운영 전문가와 협력합니다.</a:t>
            </a:r>
          </a:p>
        </p:txBody>
      </p:sp>
      <p:sp>
        <p:nvSpPr>
          <p:cNvPr id="7" name="자금 사용 방향">
            <a:extLst xmlns:a="http://schemas.openxmlformats.org/drawingml/2006/main">
              <a:ext uri="{FF2B5EF4-FFF2-40B4-BE49-F238E27FC236}">
                <a16:creationId xmlns:a16="http://schemas.microsoft.com/office/drawing/2014/main" id="{A51F3691-0C71-44FC-A77E-7BAD866287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9095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CFDEED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CFDEED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CFDEED"/>
                </a:solidFill>
                <a:latin typeface="NanumSquare"/>
                <a:ea typeface="NanumSquare"/>
                <a:cs typeface="NanumSquare"/>
              </a:rPr>
              <a:t>자금 사용 방향</a:t>
            </a:r>
          </a:p>
        </p:txBody>
      </p:sp>
      <p:sp>
        <p:nvSpPr>
          <p:cNvPr id="8" name="파트너 검증·온보딩, 문의·계약 운영, 안전·분쟁 대응, PG ">
            <a:extLst xmlns:a="http://schemas.openxmlformats.org/drawingml/2006/main">
              <a:ext uri="{FF2B5EF4-FFF2-40B4-BE49-F238E27FC236}">
                <a16:creationId xmlns:a16="http://schemas.microsoft.com/office/drawing/2014/main" id="{EDBFC922-3C89-40BA-A05F-1B990D0B68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3790950"/>
            <a:ext cx="85344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75" b="0">
                <a:solidFill>
                  <a:srgbClr val="D3DDD9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D3DDD9"/>
                </a:solidFill>
                <a:latin typeface="NanumSquare"/>
                <a:ea typeface="NanumSquare"/>
                <a:cs typeface="NanumSquare"/>
              </a:defRPr>
            </a:pPr>
            <a:r>
              <a:rPr sz="2175" b="0">
                <a:solidFill>
                  <a:srgbClr val="D3DDD9"/>
                </a:solidFill>
                <a:latin typeface="NanumSquare"/>
                <a:ea typeface="NanumSquare"/>
                <a:cs typeface="NanumSquare"/>
              </a:rPr>
              <a:t>파트너 검증·온보딩, 문의·계약 운영, 안전·분쟁 대응, PG 운영 수락과 국가별 콘텐츠에 우선 배분합니다.</a:t>
            </a:r>
          </a:p>
        </p:txBody>
      </p:sp>
      <p:sp>
        <p:nvSpPr>
          <p:cNvPr id="9" name="실사와 문의">
            <a:extLst xmlns:a="http://schemas.openxmlformats.org/drawingml/2006/main">
              <a:ext uri="{FF2B5EF4-FFF2-40B4-BE49-F238E27FC236}">
                <a16:creationId xmlns:a16="http://schemas.microsoft.com/office/drawing/2014/main" id="{E24EE365-E491-412E-944A-888DE95B82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1490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CFDEED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CFDEED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CFDEED"/>
                </a:solidFill>
                <a:latin typeface="NanumSquare"/>
                <a:ea typeface="NanumSquare"/>
                <a:cs typeface="NanumSquare"/>
              </a:rPr>
              <a:t>실사와 문의</a:t>
            </a:r>
          </a:p>
        </p:txBody>
      </p:sp>
      <p:sp>
        <p:nvSpPr>
          <p:cNvPr id="10" name="확정 투자액·기업가치·매출은 협의·증빙 확인 대상입니다. 파트너">
            <a:extLst xmlns:a="http://schemas.openxmlformats.org/drawingml/2006/main">
              <a:ext uri="{FF2B5EF4-FFF2-40B4-BE49-F238E27FC236}">
                <a16:creationId xmlns:a16="http://schemas.microsoft.com/office/drawing/2014/main" id="{A95FBFA0-0F0F-4F4D-951A-7F3FF1CF49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4914900"/>
            <a:ext cx="85344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75" b="0">
                <a:solidFill>
                  <a:srgbClr val="D3DDD9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D3DDD9"/>
                </a:solidFill>
                <a:latin typeface="NanumSquare"/>
                <a:ea typeface="NanumSquare"/>
                <a:cs typeface="NanumSquare"/>
              </a:defRPr>
            </a:pPr>
            <a:r>
              <a:rPr sz="2175" b="0">
                <a:solidFill>
                  <a:srgbClr val="D3DDD9"/>
                </a:solidFill>
                <a:latin typeface="NanumSquare"/>
                <a:ea typeface="NanumSquare"/>
                <a:cs typeface="NanumSquare"/>
              </a:rPr>
              <a:t>확정 투자액·기업가치·매출은 협의·증빙 확인 대상입니다. 파트너 서류·거래 원장·비용·IP 자료를 준비합니다. globalcouplecare.com/contact</a:t>
            </a:r>
          </a:p>
        </p:txBody>
      </p:sp>
      <p:sp>
        <p:nvSpPr>
          <p:cNvPr id="11" name="2026-10-14 기준 · globalcouplecare.co">
            <a:extLst xmlns:a="http://schemas.openxmlformats.org/drawingml/2006/main">
              <a:ext uri="{FF2B5EF4-FFF2-40B4-BE49-F238E27FC236}">
                <a16:creationId xmlns:a16="http://schemas.microsoft.com/office/drawing/2014/main" id="{AB1BC833-4E5F-4224-901C-903E7E0AC3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38925"/>
            <a:ext cx="10972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975" b="0">
                <a:solidFill>
                  <a:srgbClr val="D3DDD9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975" b="0">
                <a:solidFill>
                  <a:srgbClr val="D3DDD9"/>
                </a:solidFill>
                <a:latin typeface="NanumSquare"/>
                <a:ea typeface="NanumSquare"/>
                <a:cs typeface="NanumSquare"/>
              </a:defRPr>
            </a:pPr>
            <a:r>
              <a:rPr sz="975" b="0">
                <a:solidFill>
                  <a:srgbClr val="D3DDD9"/>
                </a:solidFill>
                <a:latin typeface="NanumSquare"/>
                <a:ea typeface="NanumSquare"/>
                <a:cs typeface="NanumSquare"/>
              </a:rPr>
              <a:t>2026-10-14 기준 · globalcouplecare.com</a:t>
            </a:r>
          </a:p>
        </p:txBody>
      </p:sp>
    </p:spTree>
    <p:extLst>
      <p:ext uri="{BB962C8B-B14F-4D97-AF65-F5344CB8AC3E}">
        <p14:creationId xmlns:p14="http://schemas.microsoft.com/office/powerpoint/2010/main" val="1475296066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GLOBAL COUPLE CARE">
            <a:extLst xmlns:a="http://schemas.openxmlformats.org/drawingml/2006/main">
              <a:ext uri="{FF2B5EF4-FFF2-40B4-BE49-F238E27FC236}">
                <a16:creationId xmlns:a16="http://schemas.microsoft.com/office/drawing/2014/main" id="{E1564C47-6CEC-40B2-9623-5BB8441315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9906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1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1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pPr>
            <a:r>
              <a:rPr sz="1350" b="1">
                <a:solidFill>
                  <a:srgbClr val="4C46A2"/>
                </a:solidFill>
                <a:latin typeface="NanumSquare"/>
                <a:ea typeface="NanumSquare"/>
                <a:cs typeface="NanumSquare"/>
              </a:rPr>
              <a:t>GLOBAL COUPLE CARE</a:t>
            </a:r>
          </a:p>
        </p:txBody>
      </p:sp>
      <p:sp>
        <p:nvSpPr>
          <p:cNvPr id="2" name="17">
            <a:extLst xmlns:a="http://schemas.openxmlformats.org/drawingml/2006/main">
              <a:ext uri="{FF2B5EF4-FFF2-40B4-BE49-F238E27FC236}">
                <a16:creationId xmlns:a16="http://schemas.microsoft.com/office/drawing/2014/main" id="{6EF8CCB6-D9E8-43CE-819E-572C740735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33375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pPr>
            <a:r>
              <a:rPr sz="1350" b="0">
                <a:solidFill>
                  <a:srgbClr val="4C46A2"/>
                </a:solidFill>
                <a:latin typeface="NanumSquare"/>
                <a:ea typeface="NanumSquare"/>
                <a:cs typeface="NanumSquare"/>
              </a:rPr>
              <a:t>17</a:t>
            </a:r>
          </a:p>
        </p:txBody>
      </p:sp>
      <p:sp>
        <p:nvSpPr>
          <p:cNvPr id="3" name="근거와 공개 기준">
            <a:extLst xmlns:a="http://schemas.openxmlformats.org/drawingml/2006/main">
              <a:ext uri="{FF2B5EF4-FFF2-40B4-BE49-F238E27FC236}">
                <a16:creationId xmlns:a16="http://schemas.microsoft.com/office/drawing/2014/main" id="{8CFB8918-7A4B-476E-9B5F-D955837472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04875"/>
            <a:ext cx="109728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pPr>
            <a:r>
              <a: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rPr>
              <a:t>근거와 공개 기준</a:t>
            </a:r>
          </a:p>
        </p:txBody>
      </p:sp>
      <p:sp>
        <p:nvSpPr>
          <p:cNvPr id="4" name="2026-10-14 기준 자료입니다.">
            <a:extLst xmlns:a="http://schemas.openxmlformats.org/drawingml/2006/main">
              <a:ext uri="{FF2B5EF4-FFF2-40B4-BE49-F238E27FC236}">
                <a16:creationId xmlns:a16="http://schemas.microsoft.com/office/drawing/2014/main" id="{81D15563-0615-45BF-B32C-8D76B5CD0B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14500"/>
            <a:ext cx="1097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2026-10-14 기준 자료입니다.</a:t>
            </a:r>
          </a:p>
        </p:txBody>
      </p:sp>
      <p:sp>
        <p:nvSpPr>
          <p:cNvPr id="5" name="제품·사업 정책">
            <a:extLst xmlns:a="http://schemas.openxmlformats.org/drawingml/2006/main">
              <a:ext uri="{FF2B5EF4-FFF2-40B4-BE49-F238E27FC236}">
                <a16:creationId xmlns:a16="http://schemas.microsoft.com/office/drawing/2014/main" id="{1F342EFC-9115-41F3-A944-E5976BFFCD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4C46A2"/>
                </a:solidFill>
                <a:latin typeface="NanumSquare"/>
                <a:ea typeface="NanumSquare"/>
                <a:cs typeface="NanumSquare"/>
              </a:rPr>
              <a:t>제품·사업 정책</a:t>
            </a:r>
          </a:p>
        </p:txBody>
      </p:sp>
      <p:sp>
        <p:nvSpPr>
          <p:cNvPr id="6" name="공개 파트너 안내와 결제·매칭·정산 정본, 프로젝트 현황과 파트">
            <a:extLst xmlns:a="http://schemas.openxmlformats.org/drawingml/2006/main">
              <a:ext uri="{FF2B5EF4-FFF2-40B4-BE49-F238E27FC236}">
                <a16:creationId xmlns:a16="http://schemas.microsoft.com/office/drawing/2014/main" id="{F914D93E-D387-4FE5-95C6-30D12F3B19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2667000"/>
            <a:ext cx="85344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17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공개 파트너 안내와 결제·매칭·정산 정본, 프로젝트 현황과 파트너 알림 운영 기록을 대조했습니다.</a:t>
            </a:r>
          </a:p>
        </p:txBody>
      </p:sp>
      <p:sp>
        <p:nvSpPr>
          <p:cNvPr id="7" name="시장 통계">
            <a:extLst xmlns:a="http://schemas.openxmlformats.org/drawingml/2006/main">
              <a:ext uri="{FF2B5EF4-FFF2-40B4-BE49-F238E27FC236}">
                <a16:creationId xmlns:a16="http://schemas.microsoft.com/office/drawing/2014/main" id="{95DBC689-5896-4686-BCC7-C346442D8F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9095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4C46A2"/>
                </a:solidFill>
                <a:latin typeface="NanumSquare"/>
                <a:ea typeface="NanumSquare"/>
                <a:cs typeface="NanumSquare"/>
              </a:rPr>
              <a:t>시장 통계</a:t>
            </a:r>
          </a:p>
        </p:txBody>
      </p:sp>
      <p:sp>
        <p:nvSpPr>
          <p:cNvPr id="8" name="국가데이터처의 2025년 혼인·이혼 통계 브리핑을 사용했습니다.">
            <a:extLst xmlns:a="http://schemas.openxmlformats.org/drawingml/2006/main">
              <a:ext uri="{FF2B5EF4-FFF2-40B4-BE49-F238E27FC236}">
                <a16:creationId xmlns:a16="http://schemas.microsoft.com/office/drawing/2014/main" id="{A35D8F1F-EDA4-4F84-B05F-20AD14C972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3790950"/>
            <a:ext cx="85344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17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국가데이터처의 2025년 혼인·이혼 통계 브리핑을 사용했습니다. 신고 건수이며 플랫폼의 고객 수가 아닙니다.</a:t>
            </a:r>
          </a:p>
        </p:txBody>
      </p:sp>
      <p:sp>
        <p:nvSpPr>
          <p:cNvPr id="9" name="표현 원칙">
            <a:extLst xmlns:a="http://schemas.openxmlformats.org/drawingml/2006/main">
              <a:ext uri="{FF2B5EF4-FFF2-40B4-BE49-F238E27FC236}">
                <a16:creationId xmlns:a16="http://schemas.microsoft.com/office/drawing/2014/main" id="{B517CA16-B70B-4FEF-9977-D0CA4E968B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1490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4C46A2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4C46A2"/>
                </a:solidFill>
                <a:latin typeface="NanumSquare"/>
                <a:ea typeface="NanumSquare"/>
                <a:cs typeface="NanumSquare"/>
              </a:rPr>
              <a:t>표현 원칙</a:t>
            </a:r>
          </a:p>
        </p:txBody>
      </p:sp>
      <p:sp>
        <p:nvSpPr>
          <p:cNvPr id="10" name="검증된 입점·거래·입금과 후보 파트너·샌드박스·가정 계산을 각각">
            <a:extLst xmlns:a="http://schemas.openxmlformats.org/drawingml/2006/main">
              <a:ext uri="{FF2B5EF4-FFF2-40B4-BE49-F238E27FC236}">
                <a16:creationId xmlns:a16="http://schemas.microsoft.com/office/drawing/2014/main" id="{37C962EF-290A-4630-9643-32FACF8CBD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4914900"/>
            <a:ext cx="85344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17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검증된 입점·거래·입금과 후보 파트너·샌드박스·가정 계산을 각각 구분합니다.</a:t>
            </a:r>
          </a:p>
        </p:txBody>
      </p:sp>
      <p:sp>
        <p:nvSpPr>
          <p:cNvPr id="11" name="근거: GCC 파트너 안내 · GCC 기술·철학 · 국가데이터처">
            <a:extLst xmlns:a="http://schemas.openxmlformats.org/drawingml/2006/main">
              <a:ext uri="{FF2B5EF4-FFF2-40B4-BE49-F238E27FC236}">
                <a16:creationId xmlns:a16="http://schemas.microsoft.com/office/drawing/2014/main" id="{5DE99E2D-06E9-46E5-B1F1-1E1E197764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91250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127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근거: GCC 파트너 안내 · GCC 기술·철학 · 국가데이터처 공식 브리핑</a:t>
            </a:r>
          </a:p>
        </p:txBody>
      </p:sp>
      <p:sp>
        <p:nvSpPr>
          <p:cNvPr id="12" name="2026-10-14 기준 · globalcouplecare.co">
            <a:extLst xmlns:a="http://schemas.openxmlformats.org/drawingml/2006/main">
              <a:ext uri="{FF2B5EF4-FFF2-40B4-BE49-F238E27FC236}">
                <a16:creationId xmlns:a16="http://schemas.microsoft.com/office/drawing/2014/main" id="{331E93BE-CBDE-44B1-8F6E-E81DB0B288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38925"/>
            <a:ext cx="10972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9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97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97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2026-10-14 기준 · globalcouplecare.com</a:t>
            </a:r>
          </a:p>
        </p:txBody>
      </p:sp>
    </p:spTree>
    <p:extLst>
      <p:ext uri="{BB962C8B-B14F-4D97-AF65-F5344CB8AC3E}">
        <p14:creationId xmlns:p14="http://schemas.microsoft.com/office/powerpoint/2010/main" val="46965595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2026-10-14T14:37:50.2200000Z</dcterms:created>
  <dcterms:modified xsi:type="dcterms:W3CDTF">2026-10-14T14:37:50.2200000Z</dcterms:modified>
</coreProperties>
</file>